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694" r:id="rId5"/>
    <p:sldId id="695" r:id="rId6"/>
    <p:sldId id="696" r:id="rId7"/>
    <p:sldId id="687" r:id="rId8"/>
    <p:sldId id="688" r:id="rId9"/>
    <p:sldId id="689" r:id="rId10"/>
    <p:sldId id="698" r:id="rId11"/>
    <p:sldId id="701" r:id="rId12"/>
    <p:sldId id="699" r:id="rId13"/>
    <p:sldId id="722" r:id="rId14"/>
    <p:sldId id="702" r:id="rId15"/>
    <p:sldId id="716" r:id="rId16"/>
    <p:sldId id="723" r:id="rId17"/>
    <p:sldId id="728" r:id="rId18"/>
    <p:sldId id="729" r:id="rId19"/>
    <p:sldId id="730" r:id="rId20"/>
    <p:sldId id="731" r:id="rId21"/>
    <p:sldId id="741" r:id="rId22"/>
    <p:sldId id="732" r:id="rId23"/>
    <p:sldId id="733" r:id="rId24"/>
    <p:sldId id="734" r:id="rId25"/>
    <p:sldId id="735" r:id="rId26"/>
    <p:sldId id="737" r:id="rId27"/>
    <p:sldId id="739" r:id="rId28"/>
    <p:sldId id="740" r:id="rId29"/>
    <p:sldId id="705" r:id="rId30"/>
    <p:sldId id="706" r:id="rId31"/>
    <p:sldId id="703" r:id="rId32"/>
    <p:sldId id="684" r:id="rId33"/>
    <p:sldId id="683" r:id="rId34"/>
  </p:sldIdLst>
  <p:sldSz cx="9902825" cy="6858000"/>
  <p:notesSz cx="6858000" cy="9144000"/>
  <p:embeddedFontLst>
    <p:embeddedFont>
      <p:font typeface="Bahnschrift" panose="020B0502040204020203" pitchFamily="34" charset="0"/>
      <p:regular r:id="rId36"/>
      <p:bold r:id="rId37"/>
    </p:embeddedFont>
    <p:embeddedFont>
      <p:font typeface="Calibri" panose="020F050202020403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
      <p:font typeface="Malgun Gothic" panose="020B0503020000020004" pitchFamily="34" charset="-12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798">
          <p15:clr>
            <a:srgbClr val="A4A3A4"/>
          </p15:clr>
        </p15:guide>
        <p15:guide id="2" orient="horz" pos="1071">
          <p15:clr>
            <a:srgbClr val="A4A3A4"/>
          </p15:clr>
        </p15:guide>
        <p15:guide id="3" pos="3118">
          <p15:clr>
            <a:srgbClr val="A4A3A4"/>
          </p15:clr>
        </p15:guide>
        <p15:guide id="4" pos="420">
          <p15:clr>
            <a:srgbClr val="A4A3A4"/>
          </p15:clr>
        </p15:guide>
        <p15:guide id="5" pos="245">
          <p15:clr>
            <a:srgbClr val="A4A3A4"/>
          </p15:clr>
        </p15:guide>
        <p15:guide id="6" orient="horz" pos="1229">
          <p15:clr>
            <a:srgbClr val="A4A3A4"/>
          </p15:clr>
        </p15:guide>
        <p15:guide id="7" pos="5886">
          <p15:clr>
            <a:srgbClr val="A4A3A4"/>
          </p15:clr>
        </p15:guide>
        <p15:guide id="8" orient="horz" pos="2128">
          <p15:clr>
            <a:srgbClr val="A4A3A4"/>
          </p15:clr>
        </p15:guide>
        <p15:guide id="9" orient="horz" pos="1113">
          <p15:clr>
            <a:srgbClr val="A4A3A4"/>
          </p15:clr>
        </p15:guide>
        <p15:guide id="10" pos="358">
          <p15:clr>
            <a:srgbClr val="A4A3A4"/>
          </p15:clr>
        </p15:guide>
        <p15:guide id="11" pos="5954">
          <p15:clr>
            <a:srgbClr val="A4A3A4"/>
          </p15:clr>
        </p15:guide>
        <p15:guide id="12" orient="horz" pos="867">
          <p15:clr>
            <a:srgbClr val="A4A3A4"/>
          </p15:clr>
        </p15:guide>
        <p15:guide id="13" orient="horz" pos="1326">
          <p15:clr>
            <a:srgbClr val="A4A3A4"/>
          </p15:clr>
        </p15:guide>
        <p15:guide id="14" pos="508">
          <p15:clr>
            <a:srgbClr val="A4A3A4"/>
          </p15:clr>
        </p15:guide>
        <p15:guide id="15" orient="horz" pos="3997">
          <p15:clr>
            <a:srgbClr val="A4A3A4"/>
          </p15:clr>
        </p15:guide>
        <p15:guide id="16" orient="horz" pos="9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DC19F-09D8-46CA-99E4-3FB3FFA34BBE}" v="17" dt="2022-11-16T17:49:31.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411" y="62"/>
      </p:cViewPr>
      <p:guideLst>
        <p:guide orient="horz" pos="798"/>
        <p:guide orient="horz" pos="1071"/>
        <p:guide pos="3118"/>
        <p:guide pos="420"/>
        <p:guide pos="245"/>
        <p:guide orient="horz" pos="1229"/>
        <p:guide pos="5886"/>
        <p:guide orient="horz" pos="2128"/>
        <p:guide orient="horz" pos="1113"/>
        <p:guide pos="358"/>
        <p:guide pos="5954"/>
        <p:guide orient="horz" pos="867"/>
        <p:guide orient="horz" pos="1326"/>
        <p:guide pos="508"/>
        <p:guide orient="horz" pos="3997"/>
        <p:guide orient="horz" pos="997"/>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sef Abdel Mottaleb" userId="a831e36f7ee21f8c" providerId="LiveId" clId="{5CCDC19F-09D8-46CA-99E4-3FB3FFA34BBE}"/>
    <pc:docChg chg="undo redo custSel modSld">
      <pc:chgData name="Youssef Abdel Mottaleb" userId="a831e36f7ee21f8c" providerId="LiveId" clId="{5CCDC19F-09D8-46CA-99E4-3FB3FFA34BBE}" dt="2022-11-16T17:50:56.404" v="75" actId="1076"/>
      <pc:docMkLst>
        <pc:docMk/>
      </pc:docMkLst>
      <pc:sldChg chg="modSp mod">
        <pc:chgData name="Youssef Abdel Mottaleb" userId="a831e36f7ee21f8c" providerId="LiveId" clId="{5CCDC19F-09D8-46CA-99E4-3FB3FFA34BBE}" dt="2022-11-16T16:44:35.460" v="0" actId="1076"/>
        <pc:sldMkLst>
          <pc:docMk/>
          <pc:sldMk cId="0" sldId="689"/>
        </pc:sldMkLst>
        <pc:spChg chg="mod">
          <ac:chgData name="Youssef Abdel Mottaleb" userId="a831e36f7ee21f8c" providerId="LiveId" clId="{5CCDC19F-09D8-46CA-99E4-3FB3FFA34BBE}" dt="2022-11-16T16:44:35.460" v="0" actId="1076"/>
          <ac:spMkLst>
            <pc:docMk/>
            <pc:sldMk cId="0" sldId="689"/>
            <ac:spMk id="7" creationId="{00000000-0000-0000-0000-000000000000}"/>
          </ac:spMkLst>
        </pc:spChg>
      </pc:sldChg>
      <pc:sldChg chg="addSp delSp modSp mod">
        <pc:chgData name="Youssef Abdel Mottaleb" userId="a831e36f7ee21f8c" providerId="LiveId" clId="{5CCDC19F-09D8-46CA-99E4-3FB3FFA34BBE}" dt="2022-11-16T17:50:56.404" v="75" actId="1076"/>
        <pc:sldMkLst>
          <pc:docMk/>
          <pc:sldMk cId="0" sldId="695"/>
        </pc:sldMkLst>
        <pc:spChg chg="mod">
          <ac:chgData name="Youssef Abdel Mottaleb" userId="a831e36f7ee21f8c" providerId="LiveId" clId="{5CCDC19F-09D8-46CA-99E4-3FB3FFA34BBE}" dt="2022-11-16T17:50:56.404" v="75" actId="1076"/>
          <ac:spMkLst>
            <pc:docMk/>
            <pc:sldMk cId="0" sldId="695"/>
            <ac:spMk id="6" creationId="{00000000-0000-0000-0000-000000000000}"/>
          </ac:spMkLst>
        </pc:spChg>
        <pc:spChg chg="mod">
          <ac:chgData name="Youssef Abdel Mottaleb" userId="a831e36f7ee21f8c" providerId="LiveId" clId="{5CCDC19F-09D8-46CA-99E4-3FB3FFA34BBE}" dt="2022-11-16T17:50:48.487" v="74" actId="1076"/>
          <ac:spMkLst>
            <pc:docMk/>
            <pc:sldMk cId="0" sldId="695"/>
            <ac:spMk id="7" creationId="{00000000-0000-0000-0000-000000000000}"/>
          </ac:spMkLst>
        </pc:spChg>
        <pc:picChg chg="add del mod">
          <ac:chgData name="Youssef Abdel Mottaleb" userId="a831e36f7ee21f8c" providerId="LiveId" clId="{5CCDC19F-09D8-46CA-99E4-3FB3FFA34BBE}" dt="2022-11-16T17:50:42.909" v="73" actId="478"/>
          <ac:picMkLst>
            <pc:docMk/>
            <pc:sldMk cId="0" sldId="695"/>
            <ac:picMk id="3" creationId="{314861E3-1E0F-255B-B1F5-E5E5537E30A7}"/>
          </ac:picMkLst>
        </pc:picChg>
      </pc:sldChg>
      <pc:sldChg chg="addSp modSp mod">
        <pc:chgData name="Youssef Abdel Mottaleb" userId="a831e36f7ee21f8c" providerId="LiveId" clId="{5CCDC19F-09D8-46CA-99E4-3FB3FFA34BBE}" dt="2022-11-16T17:50:34.055" v="72" actId="1076"/>
        <pc:sldMkLst>
          <pc:docMk/>
          <pc:sldMk cId="0" sldId="699"/>
        </pc:sldMkLst>
        <pc:spChg chg="mod">
          <ac:chgData name="Youssef Abdel Mottaleb" userId="a831e36f7ee21f8c" providerId="LiveId" clId="{5CCDC19F-09D8-46CA-99E4-3FB3FFA34BBE}" dt="2022-11-16T16:45:19.943" v="1" actId="1076"/>
          <ac:spMkLst>
            <pc:docMk/>
            <pc:sldMk cId="0" sldId="699"/>
            <ac:spMk id="2" creationId="{00000000-0000-0000-0000-000000000000}"/>
          </ac:spMkLst>
        </pc:spChg>
        <pc:spChg chg="mod">
          <ac:chgData name="Youssef Abdel Mottaleb" userId="a831e36f7ee21f8c" providerId="LiveId" clId="{5CCDC19F-09D8-46CA-99E4-3FB3FFA34BBE}" dt="2022-11-16T16:46:10.827" v="8" actId="20577"/>
          <ac:spMkLst>
            <pc:docMk/>
            <pc:sldMk cId="0" sldId="699"/>
            <ac:spMk id="4" creationId="{00000000-0000-0000-0000-000000000000}"/>
          </ac:spMkLst>
        </pc:spChg>
        <pc:spChg chg="mod">
          <ac:chgData name="Youssef Abdel Mottaleb" userId="a831e36f7ee21f8c" providerId="LiveId" clId="{5CCDC19F-09D8-46CA-99E4-3FB3FFA34BBE}" dt="2022-11-16T17:50:34.055" v="72" actId="1076"/>
          <ac:spMkLst>
            <pc:docMk/>
            <pc:sldMk cId="0" sldId="699"/>
            <ac:spMk id="6" creationId="{00000000-0000-0000-0000-000000000000}"/>
          </ac:spMkLst>
        </pc:spChg>
        <pc:picChg chg="add mod">
          <ac:chgData name="Youssef Abdel Mottaleb" userId="a831e36f7ee21f8c" providerId="LiveId" clId="{5CCDC19F-09D8-46CA-99E4-3FB3FFA34BBE}" dt="2022-11-16T17:49:54.047" v="69" actId="14100"/>
          <ac:picMkLst>
            <pc:docMk/>
            <pc:sldMk cId="0" sldId="699"/>
            <ac:picMk id="7" creationId="{77525EEF-FA9F-84B5-B04C-9E24218CF037}"/>
          </ac:picMkLst>
        </pc:picChg>
      </pc:sldChg>
      <pc:sldChg chg="addSp modSp mod">
        <pc:chgData name="Youssef Abdel Mottaleb" userId="a831e36f7ee21f8c" providerId="LiveId" clId="{5CCDC19F-09D8-46CA-99E4-3FB3FFA34BBE}" dt="2022-11-16T16:52:59.275" v="49" actId="1076"/>
        <pc:sldMkLst>
          <pc:docMk/>
          <pc:sldMk cId="0" sldId="703"/>
        </pc:sldMkLst>
        <pc:spChg chg="mod ord">
          <ac:chgData name="Youssef Abdel Mottaleb" userId="a831e36f7ee21f8c" providerId="LiveId" clId="{5CCDC19F-09D8-46CA-99E4-3FB3FFA34BBE}" dt="2022-11-16T16:52:59.275" v="49" actId="1076"/>
          <ac:spMkLst>
            <pc:docMk/>
            <pc:sldMk cId="0" sldId="703"/>
            <ac:spMk id="8" creationId="{00000000-0000-0000-0000-000000000000}"/>
          </ac:spMkLst>
        </pc:spChg>
        <pc:spChg chg="mod">
          <ac:chgData name="Youssef Abdel Mottaleb" userId="a831e36f7ee21f8c" providerId="LiveId" clId="{5CCDC19F-09D8-46CA-99E4-3FB3FFA34BBE}" dt="2022-11-16T16:52:40.783" v="48" actId="14100"/>
          <ac:spMkLst>
            <pc:docMk/>
            <pc:sldMk cId="0" sldId="703"/>
            <ac:spMk id="10" creationId="{00000000-0000-0000-0000-000000000000}"/>
          </ac:spMkLst>
        </pc:spChg>
        <pc:picChg chg="add mod">
          <ac:chgData name="Youssef Abdel Mottaleb" userId="a831e36f7ee21f8c" providerId="LiveId" clId="{5CCDC19F-09D8-46CA-99E4-3FB3FFA34BBE}" dt="2022-11-16T16:51:23.946" v="44" actId="14100"/>
          <ac:picMkLst>
            <pc:docMk/>
            <pc:sldMk cId="0" sldId="703"/>
            <ac:picMk id="5" creationId="{6E429F38-4FDC-BAB2-57C7-6E5779A0927D}"/>
          </ac:picMkLst>
        </pc:picChg>
      </pc:sldChg>
      <pc:sldChg chg="modSp mod">
        <pc:chgData name="Youssef Abdel Mottaleb" userId="a831e36f7ee21f8c" providerId="LiveId" clId="{5CCDC19F-09D8-46CA-99E4-3FB3FFA34BBE}" dt="2022-11-16T16:47:33.815" v="16" actId="1076"/>
        <pc:sldMkLst>
          <pc:docMk/>
          <pc:sldMk cId="0" sldId="716"/>
        </pc:sldMkLst>
        <pc:spChg chg="mod">
          <ac:chgData name="Youssef Abdel Mottaleb" userId="a831e36f7ee21f8c" providerId="LiveId" clId="{5CCDC19F-09D8-46CA-99E4-3FB3FFA34BBE}" dt="2022-11-16T16:47:33.815" v="16" actId="1076"/>
          <ac:spMkLst>
            <pc:docMk/>
            <pc:sldMk cId="0" sldId="716"/>
            <ac:spMk id="2" creationId="{00000000-0000-0000-0000-000000000000}"/>
          </ac:spMkLst>
        </pc:spChg>
      </pc:sldChg>
      <pc:sldChg chg="addSp modSp">
        <pc:chgData name="Youssef Abdel Mottaleb" userId="a831e36f7ee21f8c" providerId="LiveId" clId="{5CCDC19F-09D8-46CA-99E4-3FB3FFA34BBE}" dt="2022-11-16T16:45:24.908" v="2"/>
        <pc:sldMkLst>
          <pc:docMk/>
          <pc:sldMk cId="0" sldId="722"/>
        </pc:sldMkLst>
        <pc:spChg chg="add mod">
          <ac:chgData name="Youssef Abdel Mottaleb" userId="a831e36f7ee21f8c" providerId="LiveId" clId="{5CCDC19F-09D8-46CA-99E4-3FB3FFA34BBE}" dt="2022-11-16T16:45:24.908" v="2"/>
          <ac:spMkLst>
            <pc:docMk/>
            <pc:sldMk cId="0" sldId="722"/>
            <ac:spMk id="2" creationId="{8873E6A4-9113-0EE7-5BB5-FE97009B08EF}"/>
          </ac:spMkLst>
        </pc:spChg>
      </pc:sldChg>
      <pc:sldChg chg="addSp modSp">
        <pc:chgData name="Youssef Abdel Mottaleb" userId="a831e36f7ee21f8c" providerId="LiveId" clId="{5CCDC19F-09D8-46CA-99E4-3FB3FFA34BBE}" dt="2022-11-16T16:47:38.480" v="17"/>
        <pc:sldMkLst>
          <pc:docMk/>
          <pc:sldMk cId="0" sldId="723"/>
        </pc:sldMkLst>
        <pc:spChg chg="add mod">
          <ac:chgData name="Youssef Abdel Mottaleb" userId="a831e36f7ee21f8c" providerId="LiveId" clId="{5CCDC19F-09D8-46CA-99E4-3FB3FFA34BBE}" dt="2022-11-16T16:47:38.480" v="17"/>
          <ac:spMkLst>
            <pc:docMk/>
            <pc:sldMk cId="0" sldId="723"/>
            <ac:spMk id="2" creationId="{8572F689-7CAE-9CA5-E176-D5CC2E361C69}"/>
          </ac:spMkLst>
        </pc:spChg>
      </pc:sldChg>
      <pc:sldChg chg="addSp modSp">
        <pc:chgData name="Youssef Abdel Mottaleb" userId="a831e36f7ee21f8c" providerId="LiveId" clId="{5CCDC19F-09D8-46CA-99E4-3FB3FFA34BBE}" dt="2022-11-16T16:48:20.071" v="18"/>
        <pc:sldMkLst>
          <pc:docMk/>
          <pc:sldMk cId="0" sldId="728"/>
        </pc:sldMkLst>
        <pc:spChg chg="add mod">
          <ac:chgData name="Youssef Abdel Mottaleb" userId="a831e36f7ee21f8c" providerId="LiveId" clId="{5CCDC19F-09D8-46CA-99E4-3FB3FFA34BBE}" dt="2022-11-16T16:48:20.071" v="18"/>
          <ac:spMkLst>
            <pc:docMk/>
            <pc:sldMk cId="0" sldId="728"/>
            <ac:spMk id="2" creationId="{32AB4759-D4C8-A109-F7A4-A799E5CE7EEA}"/>
          </ac:spMkLst>
        </pc:spChg>
      </pc:sldChg>
      <pc:sldChg chg="addSp modSp">
        <pc:chgData name="Youssef Abdel Mottaleb" userId="a831e36f7ee21f8c" providerId="LiveId" clId="{5CCDC19F-09D8-46CA-99E4-3FB3FFA34BBE}" dt="2022-11-16T16:48:23.002" v="19"/>
        <pc:sldMkLst>
          <pc:docMk/>
          <pc:sldMk cId="0" sldId="729"/>
        </pc:sldMkLst>
        <pc:spChg chg="add mod">
          <ac:chgData name="Youssef Abdel Mottaleb" userId="a831e36f7ee21f8c" providerId="LiveId" clId="{5CCDC19F-09D8-46CA-99E4-3FB3FFA34BBE}" dt="2022-11-16T16:48:23.002" v="19"/>
          <ac:spMkLst>
            <pc:docMk/>
            <pc:sldMk cId="0" sldId="729"/>
            <ac:spMk id="2" creationId="{2BAC9ABD-C561-DFAC-977B-B97FB8E68B3E}"/>
          </ac:spMkLst>
        </pc:spChg>
      </pc:sldChg>
      <pc:sldChg chg="addSp modSp">
        <pc:chgData name="Youssef Abdel Mottaleb" userId="a831e36f7ee21f8c" providerId="LiveId" clId="{5CCDC19F-09D8-46CA-99E4-3FB3FFA34BBE}" dt="2022-11-16T16:48:27.769" v="20"/>
        <pc:sldMkLst>
          <pc:docMk/>
          <pc:sldMk cId="0" sldId="730"/>
        </pc:sldMkLst>
        <pc:spChg chg="add mod">
          <ac:chgData name="Youssef Abdel Mottaleb" userId="a831e36f7ee21f8c" providerId="LiveId" clId="{5CCDC19F-09D8-46CA-99E4-3FB3FFA34BBE}" dt="2022-11-16T16:48:27.769" v="20"/>
          <ac:spMkLst>
            <pc:docMk/>
            <pc:sldMk cId="0" sldId="730"/>
            <ac:spMk id="2" creationId="{AD0F038C-CDF4-763F-DAB0-6E3A7065D3ED}"/>
          </ac:spMkLst>
        </pc:spChg>
      </pc:sldChg>
      <pc:sldChg chg="addSp modSp">
        <pc:chgData name="Youssef Abdel Mottaleb" userId="a831e36f7ee21f8c" providerId="LiveId" clId="{5CCDC19F-09D8-46CA-99E4-3FB3FFA34BBE}" dt="2022-11-16T16:48:59.260" v="22"/>
        <pc:sldMkLst>
          <pc:docMk/>
          <pc:sldMk cId="0" sldId="732"/>
        </pc:sldMkLst>
        <pc:spChg chg="add mod">
          <ac:chgData name="Youssef Abdel Mottaleb" userId="a831e36f7ee21f8c" providerId="LiveId" clId="{5CCDC19F-09D8-46CA-99E4-3FB3FFA34BBE}" dt="2022-11-16T16:48:59.260" v="22"/>
          <ac:spMkLst>
            <pc:docMk/>
            <pc:sldMk cId="0" sldId="732"/>
            <ac:spMk id="2" creationId="{CA7FBC26-8E34-A7F6-7A13-3792F9FC1B18}"/>
          </ac:spMkLst>
        </pc:spChg>
      </pc:sldChg>
      <pc:sldChg chg="addSp modSp">
        <pc:chgData name="Youssef Abdel Mottaleb" userId="a831e36f7ee21f8c" providerId="LiveId" clId="{5CCDC19F-09D8-46CA-99E4-3FB3FFA34BBE}" dt="2022-11-16T16:49:02.395" v="23"/>
        <pc:sldMkLst>
          <pc:docMk/>
          <pc:sldMk cId="0" sldId="733"/>
        </pc:sldMkLst>
        <pc:spChg chg="add mod">
          <ac:chgData name="Youssef Abdel Mottaleb" userId="a831e36f7ee21f8c" providerId="LiveId" clId="{5CCDC19F-09D8-46CA-99E4-3FB3FFA34BBE}" dt="2022-11-16T16:49:02.395" v="23"/>
          <ac:spMkLst>
            <pc:docMk/>
            <pc:sldMk cId="0" sldId="733"/>
            <ac:spMk id="2" creationId="{170356C5-1388-5AB9-1CF1-72E7C1203A5F}"/>
          </ac:spMkLst>
        </pc:spChg>
      </pc:sldChg>
      <pc:sldChg chg="addSp modSp">
        <pc:chgData name="Youssef Abdel Mottaleb" userId="a831e36f7ee21f8c" providerId="LiveId" clId="{5CCDC19F-09D8-46CA-99E4-3FB3FFA34BBE}" dt="2022-11-16T16:49:04.511" v="24"/>
        <pc:sldMkLst>
          <pc:docMk/>
          <pc:sldMk cId="0" sldId="734"/>
        </pc:sldMkLst>
        <pc:spChg chg="add mod">
          <ac:chgData name="Youssef Abdel Mottaleb" userId="a831e36f7ee21f8c" providerId="LiveId" clId="{5CCDC19F-09D8-46CA-99E4-3FB3FFA34BBE}" dt="2022-11-16T16:49:04.511" v="24"/>
          <ac:spMkLst>
            <pc:docMk/>
            <pc:sldMk cId="0" sldId="734"/>
            <ac:spMk id="2" creationId="{05E22AB4-3FD6-02DF-D7A6-805076F0504A}"/>
          </ac:spMkLst>
        </pc:spChg>
      </pc:sldChg>
      <pc:sldChg chg="addSp modSp mod">
        <pc:chgData name="Youssef Abdel Mottaleb" userId="a831e36f7ee21f8c" providerId="LiveId" clId="{5CCDC19F-09D8-46CA-99E4-3FB3FFA34BBE}" dt="2022-11-16T16:50:05.567" v="31" actId="1035"/>
        <pc:sldMkLst>
          <pc:docMk/>
          <pc:sldMk cId="0" sldId="735"/>
        </pc:sldMkLst>
        <pc:spChg chg="add mod">
          <ac:chgData name="Youssef Abdel Mottaleb" userId="a831e36f7ee21f8c" providerId="LiveId" clId="{5CCDC19F-09D8-46CA-99E4-3FB3FFA34BBE}" dt="2022-11-16T16:49:09.496" v="26" actId="1036"/>
          <ac:spMkLst>
            <pc:docMk/>
            <pc:sldMk cId="0" sldId="735"/>
            <ac:spMk id="2" creationId="{8C12EC53-BDA9-2EC1-6DAD-8B9824E78D9D}"/>
          </ac:spMkLst>
        </pc:spChg>
        <pc:spChg chg="mod">
          <ac:chgData name="Youssef Abdel Mottaleb" userId="a831e36f7ee21f8c" providerId="LiveId" clId="{5CCDC19F-09D8-46CA-99E4-3FB3FFA34BBE}" dt="2022-11-16T16:50:05.567" v="31" actId="1035"/>
          <ac:spMkLst>
            <pc:docMk/>
            <pc:sldMk cId="0" sldId="735"/>
            <ac:spMk id="6" creationId="{00000000-0000-0000-0000-000000000000}"/>
          </ac:spMkLst>
        </pc:spChg>
      </pc:sldChg>
      <pc:sldChg chg="addSp modSp mod">
        <pc:chgData name="Youssef Abdel Mottaleb" userId="a831e36f7ee21f8c" providerId="LiveId" clId="{5CCDC19F-09D8-46CA-99E4-3FB3FFA34BBE}" dt="2022-11-16T16:50:12.514" v="33" actId="1076"/>
        <pc:sldMkLst>
          <pc:docMk/>
          <pc:sldMk cId="0" sldId="737"/>
        </pc:sldMkLst>
        <pc:spChg chg="add mod">
          <ac:chgData name="Youssef Abdel Mottaleb" userId="a831e36f7ee21f8c" providerId="LiveId" clId="{5CCDC19F-09D8-46CA-99E4-3FB3FFA34BBE}" dt="2022-11-16T16:49:13.118" v="27"/>
          <ac:spMkLst>
            <pc:docMk/>
            <pc:sldMk cId="0" sldId="737"/>
            <ac:spMk id="2" creationId="{339566DE-EF5C-51E7-F6D9-A2D271D163A4}"/>
          </ac:spMkLst>
        </pc:spChg>
        <pc:spChg chg="add mod">
          <ac:chgData name="Youssef Abdel Mottaleb" userId="a831e36f7ee21f8c" providerId="LiveId" clId="{5CCDC19F-09D8-46CA-99E4-3FB3FFA34BBE}" dt="2022-11-16T16:50:12.514" v="33" actId="1076"/>
          <ac:spMkLst>
            <pc:docMk/>
            <pc:sldMk cId="0" sldId="737"/>
            <ac:spMk id="3" creationId="{175C7516-A5E9-E287-BFC8-227DACA03F64}"/>
          </ac:spMkLst>
        </pc:spChg>
      </pc:sldChg>
      <pc:sldChg chg="addSp modSp">
        <pc:chgData name="Youssef Abdel Mottaleb" userId="a831e36f7ee21f8c" providerId="LiveId" clId="{5CCDC19F-09D8-46CA-99E4-3FB3FFA34BBE}" dt="2022-11-16T16:49:15.665" v="28"/>
        <pc:sldMkLst>
          <pc:docMk/>
          <pc:sldMk cId="0" sldId="739"/>
        </pc:sldMkLst>
        <pc:spChg chg="add mod">
          <ac:chgData name="Youssef Abdel Mottaleb" userId="a831e36f7ee21f8c" providerId="LiveId" clId="{5CCDC19F-09D8-46CA-99E4-3FB3FFA34BBE}" dt="2022-11-16T16:49:15.665" v="28"/>
          <ac:spMkLst>
            <pc:docMk/>
            <pc:sldMk cId="0" sldId="739"/>
            <ac:spMk id="2" creationId="{521294B8-87CD-0344-070C-C58E2E27F409}"/>
          </ac:spMkLst>
        </pc:spChg>
      </pc:sldChg>
      <pc:sldChg chg="addSp modSp">
        <pc:chgData name="Youssef Abdel Mottaleb" userId="a831e36f7ee21f8c" providerId="LiveId" clId="{5CCDC19F-09D8-46CA-99E4-3FB3FFA34BBE}" dt="2022-11-16T16:49:17.662" v="29"/>
        <pc:sldMkLst>
          <pc:docMk/>
          <pc:sldMk cId="0" sldId="740"/>
        </pc:sldMkLst>
        <pc:spChg chg="add mod">
          <ac:chgData name="Youssef Abdel Mottaleb" userId="a831e36f7ee21f8c" providerId="LiveId" clId="{5CCDC19F-09D8-46CA-99E4-3FB3FFA34BBE}" dt="2022-11-16T16:49:17.662" v="29"/>
          <ac:spMkLst>
            <pc:docMk/>
            <pc:sldMk cId="0" sldId="740"/>
            <ac:spMk id="2" creationId="{7EDF10FC-8864-4601-AD1A-3DAD806B4311}"/>
          </ac:spMkLst>
        </pc:spChg>
      </pc:sldChg>
      <pc:sldChg chg="addSp modSp">
        <pc:chgData name="Youssef Abdel Mottaleb" userId="a831e36f7ee21f8c" providerId="LiveId" clId="{5CCDC19F-09D8-46CA-99E4-3FB3FFA34BBE}" dt="2022-11-16T16:48:56.785" v="21"/>
        <pc:sldMkLst>
          <pc:docMk/>
          <pc:sldMk cId="0" sldId="741"/>
        </pc:sldMkLst>
        <pc:spChg chg="add mod">
          <ac:chgData name="Youssef Abdel Mottaleb" userId="a831e36f7ee21f8c" providerId="LiveId" clId="{5CCDC19F-09D8-46CA-99E4-3FB3FFA34BBE}" dt="2022-11-16T16:48:56.785" v="21"/>
          <ac:spMkLst>
            <pc:docMk/>
            <pc:sldMk cId="0" sldId="741"/>
            <ac:spMk id="2" creationId="{014E9CB3-FF91-FF53-DEA6-B3431FC64C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914400" marR="0" lvl="1"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1371600" marR="0" lvl="2"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1828800" marR="0" lvl="3"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2286000" marR="0" lvl="4"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2743200" marR="0" lvl="5"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3200400" marR="0" lvl="6"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3657600" marR="0" lvl="7"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4114800" marR="0" lvl="8"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t>
            </a:fld>
            <a:endPara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en-US" sz="1300" b="0" i="0" u="none" strike="noStrike" cap="none">
                <a:solidFill>
                  <a:srgbClr val="000000"/>
                </a:solidFill>
                <a:latin typeface="Arial" panose="020B0604020202020204"/>
                <a:ea typeface="Arial" panose="020B0604020202020204"/>
                <a:cs typeface="Arial" panose="020B0604020202020204"/>
                <a:sym typeface="Arial" panose="020B0604020202020204"/>
              </a:rPr>
              <a:t>1</a:t>
            </a:fld>
            <a:endParaRPr sz="13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196850" y="763588"/>
            <a:ext cx="6653213" cy="4608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79768" y="5542373"/>
            <a:ext cx="5438140" cy="363976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en-US" sz="1300" b="0" i="0" u="none" strike="noStrike" cap="none">
                <a:solidFill>
                  <a:srgbClr val="000000"/>
                </a:solidFill>
                <a:latin typeface="Arial" panose="020B0604020202020204"/>
                <a:ea typeface="Arial" panose="020B0604020202020204"/>
                <a:cs typeface="Arial" panose="020B0604020202020204"/>
                <a:sym typeface="Arial" panose="020B0604020202020204"/>
              </a:rPr>
              <a:t>3</a:t>
            </a:fld>
            <a:endParaRPr sz="13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srcRect/>
          <a:stretch>
            <a:fill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3" name="Google Shape;13;p430"/>
          <p:cNvPicPr preferRelativeResize="0"/>
          <p:nvPr/>
        </p:nvPicPr>
        <p:blipFill rotWithShape="1">
          <a:blip r:embed="rId3"/>
          <a:srcRect/>
          <a:stretch>
            <a:fillRect/>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11/16/2022</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srcRect/>
          <a:stretch>
            <a:fill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b="0" i="0" u="none" strike="noStrike" cap="none">
                <a:solidFill>
                  <a:srgbClr val="7F7F7F"/>
                </a:solidFill>
                <a:latin typeface="Arial" panose="020B0604020202020204"/>
                <a:ea typeface="Arial" panose="020B0604020202020204"/>
                <a:cs typeface="Arial" panose="020B0604020202020204"/>
                <a:sym typeface="Arial" panose="020B0604020202020204"/>
              </a:rPr>
              <a:t>‹#›</a:t>
            </a:fld>
            <a:endParaRPr sz="900"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srcRect/>
          <a:stretch>
            <a:fill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6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ⓒ2021 SAMSUNG. All rights reserved.</a:t>
            </a:r>
          </a:p>
          <a:p>
            <a:pPr marL="0" marR="0" lvl="0" indent="0" algn="l" rtl="0">
              <a:lnSpc>
                <a:spcPct val="100000"/>
              </a:lnSpc>
              <a:spcBef>
                <a:spcPts val="60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Samsung Electronics Corporate Citizenship Office holds the copyright of book.</a:t>
            </a:r>
          </a:p>
          <a:p>
            <a:pPr marL="0" marR="0" lvl="0" indent="0" algn="l" rtl="0">
              <a:lnSpc>
                <a:spcPct val="100000"/>
              </a:lnSpc>
              <a:spcBef>
                <a:spcPts val="30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This book is a literary property protected by copyright law so reprint and reproduction without permission are prohibited. </a:t>
            </a:r>
          </a:p>
          <a:p>
            <a:pPr marL="0" marR="0" lvl="0" indent="0" algn="l"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To use this book other than the curriculum of Samsung innovation Campus or to use the entire or part of this book, you must receive written consent from copyright holder.</a:t>
            </a:r>
          </a:p>
        </p:txBody>
      </p:sp>
      <p:pic>
        <p:nvPicPr>
          <p:cNvPr id="46" name="Google Shape;46;p436"/>
          <p:cNvPicPr preferRelativeResize="0"/>
          <p:nvPr/>
        </p:nvPicPr>
        <p:blipFill rotWithShape="1">
          <a:blip r:embed="rId3"/>
          <a:srcRect/>
          <a:stretch>
            <a:fill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t>‹#›</a:t>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rgbClr val="0D0D0D"/>
                  </a:solidFill>
                  <a:latin typeface="Arial" panose="020B0604020202020204"/>
                  <a:ea typeface="Arial" panose="020B0604020202020204"/>
                  <a:cs typeface="Arial" panose="020B0604020202020204"/>
                  <a:sym typeface="Arial" panose="020B0604020202020204"/>
                </a:rPr>
                <a:t>Q1.</a:t>
              </a:r>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t>‹#›</a:t>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Guideline, mechanisms &amp; contingency plan</a:t>
                  </a:r>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Pairing similar, not necessarily equal, abilities as partners</a:t>
                  </a:r>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b="1">
                      <a:solidFill>
                        <a:srgbClr val="0D0D0D"/>
                      </a:solidFill>
                      <a:latin typeface="Arial" panose="020B0604020202020204"/>
                      <a:ea typeface="Arial" panose="020B0604020202020204"/>
                      <a:cs typeface="Arial" panose="020B0604020202020204"/>
                      <a:sym typeface="Arial" panose="020B0604020202020204"/>
                    </a:rPr>
                    <a:t>Motivate students by offering extra incentives </a:t>
                  </a:r>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Offering extra incentives can help motivate students to pair, especially with advanced students. Some teachers have found it helpful to require students to pair for only one or two assignments. </a:t>
                  </a:r>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b="1">
                  <a:solidFill>
                    <a:srgbClr val="0D0D0D"/>
                  </a:solidFill>
                  <a:latin typeface="Arial" panose="020B0604020202020204"/>
                  <a:ea typeface="Arial" panose="020B0604020202020204"/>
                  <a:cs typeface="Arial" panose="020B0604020202020204"/>
                  <a:sym typeface="Arial" panose="020B0604020202020204"/>
                </a:rPr>
                <a:t>Pair Programming Practice</a:t>
              </a:r>
            </a:p>
          </p:txBody>
        </p:sp>
        <p:pic>
          <p:nvPicPr>
            <p:cNvPr id="89" name="Google Shape;89;p438"/>
            <p:cNvPicPr preferRelativeResize="0"/>
            <p:nvPr/>
          </p:nvPicPr>
          <p:blipFill rotWithShape="1">
            <a:blip r:embed="rId2"/>
            <a:srcRect/>
            <a:stretch>
              <a:fill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t>‹#›</a:t>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Prevent collaboration cheating</a:t>
                  </a:r>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1400" b="1">
                      <a:solidFill>
                        <a:srgbClr val="0D0D0D"/>
                      </a:solidFill>
                      <a:latin typeface="Arial" panose="020B0604020202020204"/>
                      <a:ea typeface="Arial" panose="020B0604020202020204"/>
                      <a:cs typeface="Arial" panose="020B0604020202020204"/>
                      <a:sym typeface="Arial" panose="020B0604020202020204"/>
                    </a:rPr>
                    <a:t>Collaborative learning environment</a:t>
                  </a:r>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1300">
                      <a:solidFill>
                        <a:srgbClr val="0D0D0D"/>
                      </a:solidFill>
                      <a:latin typeface="Arial" panose="020B0604020202020204"/>
                      <a:ea typeface="Arial" panose="020B0604020202020204"/>
                      <a:cs typeface="Arial" panose="020B0604020202020204"/>
                      <a:sym typeface="Arial" panose="020B0604020202020204"/>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b="1">
                    <a:solidFill>
                      <a:srgbClr val="0D0D0D"/>
                    </a:solidFill>
                    <a:latin typeface="Arial" panose="020B0604020202020204"/>
                    <a:ea typeface="Arial" panose="020B0604020202020204"/>
                    <a:cs typeface="Arial" panose="020B0604020202020204"/>
                    <a:sym typeface="Arial" panose="020B0604020202020204"/>
                  </a:rPr>
                  <a:t>Pair Programming Practice</a:t>
                </a:r>
              </a:p>
            </p:txBody>
          </p:sp>
          <p:pic>
            <p:nvPicPr>
              <p:cNvPr id="115" name="Google Shape;115;p439"/>
              <p:cNvPicPr preferRelativeResize="0"/>
              <p:nvPr/>
            </p:nvPicPr>
            <p:blipFill rotWithShape="1">
              <a:blip r:embed="rId2"/>
              <a:srcRect/>
              <a:stretch>
                <a:fill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rgbClr val="0D0D0D"/>
                </a:solidFill>
                <a:latin typeface="Arial" panose="020B0604020202020204"/>
                <a:ea typeface="Arial" panose="020B0604020202020204"/>
                <a:cs typeface="Arial" panose="020B0604020202020204"/>
                <a:sym typeface="Arial" panose="020B0604020202020204"/>
              </a:rPr>
              <a:t>Q1.</a:t>
            </a:r>
          </a:p>
        </p:txBody>
      </p:sp>
      <p:pic>
        <p:nvPicPr>
          <p:cNvPr id="121" name="Google Shape;121;p440"/>
          <p:cNvPicPr preferRelativeResize="0"/>
          <p:nvPr/>
        </p:nvPicPr>
        <p:blipFill rotWithShape="1">
          <a:blip r:embed="rId2"/>
          <a:srcRect/>
          <a:stretch>
            <a:fill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t>‹#›</a:t>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39"/>
        <p:cNvGrpSpPr/>
        <p:nvPr/>
      </p:nvGrpSpPr>
      <p:grpSpPr>
        <a:xfrm>
          <a:off x="0" y="0"/>
          <a:ext cx="0" cy="0"/>
          <a:chOff x="0" y="0"/>
          <a:chExt cx="0" cy="0"/>
        </a:xfrm>
      </p:grpSpPr>
      <p:pic>
        <p:nvPicPr>
          <p:cNvPr id="140" name="Google Shape;140;p443"/>
          <p:cNvPicPr preferRelativeResize="0"/>
          <p:nvPr/>
        </p:nvPicPr>
        <p:blipFill rotWithShape="1">
          <a:blip r:embed="rId2"/>
          <a:srcRect/>
          <a:stretch>
            <a:fillRect/>
          </a:stretch>
        </p:blipFill>
        <p:spPr>
          <a:xfrm>
            <a:off x="0" y="0"/>
            <a:ext cx="9902825" cy="6858000"/>
          </a:xfrm>
          <a:prstGeom prst="rect">
            <a:avLst/>
          </a:prstGeom>
          <a:noFill/>
          <a:ln>
            <a:noFill/>
          </a:ln>
        </p:spPr>
      </p:pic>
      <p:sp>
        <p:nvSpPr>
          <p:cNvPr id="141" name="Google Shape;141;p443"/>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panose="020F0502020204030204"/>
              <a:buNone/>
            </a:pPr>
            <a:endParaRPr sz="196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42" name="Google Shape;142;p443"/>
          <p:cNvPicPr preferRelativeResize="0"/>
          <p:nvPr/>
        </p:nvPicPr>
        <p:blipFill rotWithShape="1">
          <a:blip r:embed="rId3"/>
          <a:srcRect/>
          <a:stretch>
            <a:fillRect/>
          </a:stretch>
        </p:blipFill>
        <p:spPr>
          <a:xfrm>
            <a:off x="4265631" y="6141164"/>
            <a:ext cx="1371564" cy="45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29"/>
        <p:cNvGrpSpPr/>
        <p:nvPr/>
      </p:nvGrpSpPr>
      <p:grpSpPr>
        <a:xfrm>
          <a:off x="0" y="0"/>
          <a:ext cx="0" cy="0"/>
          <a:chOff x="0" y="0"/>
          <a:chExt cx="0" cy="0"/>
        </a:xfrm>
      </p:grpSpPr>
      <p:cxnSp>
        <p:nvCxnSpPr>
          <p:cNvPr id="130" name="Google Shape;130;p44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31" name="Google Shape;131;p44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panose="020B0604020202020204"/>
              <a:buNone/>
            </a:pPr>
            <a:fld id="{00000000-1234-1234-1234-123412341234}" type="slidenum">
              <a:rPr lang="en-US" sz="900">
                <a:solidFill>
                  <a:srgbClr val="7F7F7F"/>
                </a:solidFill>
                <a:latin typeface="Arial" panose="020B0604020202020204"/>
                <a:ea typeface="Arial" panose="020B0604020202020204"/>
                <a:cs typeface="Arial" panose="020B0604020202020204"/>
                <a:sym typeface="Arial" panose="020B0604020202020204"/>
              </a:rPr>
              <a:t>‹#›</a:t>
            </a:fld>
            <a:endParaRPr sz="900">
              <a:solidFill>
                <a:srgbClr val="7F7F7F"/>
              </a:solidFill>
              <a:latin typeface="Arial" panose="020B0604020202020204"/>
              <a:ea typeface="Arial" panose="020B0604020202020204"/>
              <a:cs typeface="Arial" panose="020B0604020202020204"/>
              <a:sym typeface="Arial" panose="020B0604020202020204"/>
            </a:endParaRPr>
          </a:p>
        </p:txBody>
      </p:sp>
      <p:sp>
        <p:nvSpPr>
          <p:cNvPr id="132" name="Google Shape;132;p44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panose="020B0604020202020204"/>
                <a:ea typeface="Arial" panose="020B0604020202020204"/>
                <a:cs typeface="Arial" panose="020B0604020202020204"/>
                <a:sym typeface="Arial" panose="020B0604020202020204"/>
              </a:rPr>
              <a:t>Samsung Innovation Campus</a:t>
            </a:r>
          </a:p>
        </p:txBody>
      </p:sp>
      <p:cxnSp>
        <p:nvCxnSpPr>
          <p:cNvPr id="133" name="Google Shape;133;p441"/>
          <p:cNvCxnSpPr/>
          <p:nvPr/>
        </p:nvCxnSpPr>
        <p:spPr>
          <a:xfrm>
            <a:off x="449468" y="900000"/>
            <a:ext cx="9000714" cy="0"/>
          </a:xfrm>
          <a:prstGeom prst="straightConnector1">
            <a:avLst/>
          </a:prstGeom>
          <a:noFill/>
          <a:ln w="15875" cap="flat" cmpd="sng">
            <a:solidFill>
              <a:srgbClr val="0924A5"/>
            </a:solidFill>
            <a:prstDash val="solid"/>
            <a:miter lim="800000"/>
            <a:headEnd type="none" w="sm" len="sm"/>
            <a:tailEnd type="none" w="sm" len="sm"/>
          </a:ln>
        </p:spPr>
      </p:cxnSp>
      <p:sp>
        <p:nvSpPr>
          <p:cNvPr id="134" name="Google Shape;134;p441"/>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panose="020B0604020202020204"/>
                <a:ea typeface="Arial" panose="020B0604020202020204"/>
                <a:cs typeface="Arial" panose="020B0604020202020204"/>
                <a:sym typeface="Arial" panose="020B0604020202020204"/>
              </a:rPr>
              <a:t>Chapter 5. Machine Learning 1 – Supervised Learning</a:t>
            </a:r>
            <a:endParaRPr sz="9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3hmedgomaa" TargetMode="External"/><Relationship Id="rId3" Type="http://schemas.openxmlformats.org/officeDocument/2006/relationships/hyperlink" Target="youssefabdelmottalebyoussef@gmail.com" TargetMode="External"/><Relationship Id="rId7" Type="http://schemas.openxmlformats.org/officeDocument/2006/relationships/hyperlink" Target="3hmedgomaa2001@gmail.com"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www.kaggle.com/youssefabdelmottaleb" TargetMode="External"/><Relationship Id="rId4" Type="http://schemas.openxmlformats.org/officeDocument/2006/relationships/hyperlink" Target="https://www.linkedin.com/in/youssef-abdel-mottaleb-74131b252/" TargetMode="External"/><Relationship Id="rId9" Type="http://schemas.openxmlformats.org/officeDocument/2006/relationships/hyperlink" Target="https://www.kaggle.com/ahmedgomaa2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rontiersin.org/articles/10.3389/fmicb.2017.00034/full#B15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rontiersin.org/articles/10.3389/fmicb.2017.00034/full#B12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Samsung </a:t>
            </a:r>
          </a:p>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Innovation </a:t>
            </a:r>
          </a:p>
          <a:p>
            <a:pPr marL="0" marR="0" lvl="0" indent="0" algn="l" rtl="0">
              <a:spcBef>
                <a:spcPts val="0"/>
              </a:spcBef>
              <a:spcAft>
                <a:spcPts val="0"/>
              </a:spcAft>
              <a:buNone/>
            </a:pPr>
            <a:r>
              <a:rPr lang="en-US" sz="4800" b="0" i="0" u="none" strike="noStrike" cap="none">
                <a:solidFill>
                  <a:srgbClr val="000000"/>
                </a:solidFill>
                <a:latin typeface="Arial" panose="020B0604020202020204"/>
                <a:ea typeface="Arial" panose="020B0604020202020204"/>
                <a:cs typeface="Arial" panose="020B0604020202020204"/>
                <a:sym typeface="Arial" panose="020B0604020202020204"/>
              </a:rPr>
              <a:t>Campus</a:t>
            </a:r>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panose="020B0604020202020204"/>
                <a:buNone/>
              </a:pPr>
              <a:r>
                <a:rPr lang="en-US" sz="2400" b="0" i="0" u="none" strike="noStrike" cap="none" dirty="0">
                  <a:solidFill>
                    <a:srgbClr val="1428A0"/>
                  </a:solidFill>
                  <a:latin typeface="Arial" panose="020B0604020202020204"/>
                  <a:ea typeface="Arial" panose="020B0604020202020204"/>
                  <a:cs typeface="Arial" panose="020B0604020202020204"/>
                  <a:sym typeface="Arial" panose="020B0604020202020204"/>
                </a:rPr>
                <a:t>Deep Learning Project</a:t>
              </a:r>
              <a:endParaRPr sz="2400" b="0" i="0" u="none" strike="noStrike" cap="none" dirty="0">
                <a:solidFill>
                  <a:srgbClr val="1428A0"/>
                </a:solidFill>
                <a:latin typeface="Arial" panose="020B0604020202020204"/>
                <a:ea typeface="Arial" panose="020B0604020202020204"/>
                <a:cs typeface="Arial" panose="020B0604020202020204"/>
                <a:sym typeface="Arial" panose="020B0604020202020204"/>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67148"/>
            <a:ext cx="8357421" cy="584775"/>
          </a:xfrm>
          <a:prstGeom prst="rect">
            <a:avLst/>
          </a:prstGeom>
          <a:noFill/>
        </p:spPr>
        <p:txBody>
          <a:bodyPr wrap="square" rtlCol="0">
            <a:spAutoFit/>
          </a:bodyPr>
          <a:lstStyle/>
          <a:p>
            <a:r>
              <a:rPr lang="en-US" sz="3200" dirty="0">
                <a:solidFill>
                  <a:schemeClr val="bg1"/>
                </a:solidFill>
              </a:rPr>
              <a:t>Data Exploration and Preprocessing</a:t>
            </a:r>
            <a:endParaRPr lang="en-US" sz="2400" dirty="0">
              <a:solidFill>
                <a:schemeClr val="bg1"/>
              </a:solidFill>
            </a:endParaRPr>
          </a:p>
        </p:txBody>
      </p:sp>
      <p:sp>
        <p:nvSpPr>
          <p:cNvPr id="3" name="TextBox 2"/>
          <p:cNvSpPr txBox="1"/>
          <p:nvPr/>
        </p:nvSpPr>
        <p:spPr>
          <a:xfrm>
            <a:off x="1529565" y="1294520"/>
            <a:ext cx="4699820" cy="400110"/>
          </a:xfrm>
          <a:prstGeom prst="rect">
            <a:avLst/>
          </a:prstGeom>
          <a:noFill/>
        </p:spPr>
        <p:txBody>
          <a:bodyPr wrap="square" rtlCol="0">
            <a:spAutoFit/>
          </a:bodyPr>
          <a:lstStyle/>
          <a:p>
            <a:r>
              <a:rPr lang="en-US" sz="2000" dirty="0"/>
              <a:t>Effect of some diseases on Tomato</a:t>
            </a:r>
          </a:p>
        </p:txBody>
      </p:sp>
      <p:pic>
        <p:nvPicPr>
          <p:cNvPr id="5" name="Picture 4" descr="A close-up of a leaf&#10;&#10;Description automatically generated"/>
          <p:cNvPicPr>
            <a:picLocks noChangeAspect="1"/>
          </p:cNvPicPr>
          <p:nvPr/>
        </p:nvPicPr>
        <p:blipFill>
          <a:blip r:embed="rId3"/>
          <a:stretch>
            <a:fillRect/>
          </a:stretch>
        </p:blipFill>
        <p:spPr>
          <a:xfrm>
            <a:off x="1529565" y="2071329"/>
            <a:ext cx="1728565" cy="1380469"/>
          </a:xfrm>
          <a:prstGeom prst="rect">
            <a:avLst/>
          </a:prstGeom>
        </p:spPr>
      </p:pic>
      <p:pic>
        <p:nvPicPr>
          <p:cNvPr id="7" name="Picture 6" descr="A close up of a leaf&#10;&#10;Description automatically generated with medium confidence"/>
          <p:cNvPicPr>
            <a:picLocks noChangeAspect="1"/>
          </p:cNvPicPr>
          <p:nvPr/>
        </p:nvPicPr>
        <p:blipFill>
          <a:blip r:embed="rId4"/>
          <a:stretch>
            <a:fillRect/>
          </a:stretch>
        </p:blipFill>
        <p:spPr>
          <a:xfrm>
            <a:off x="3981272" y="2071328"/>
            <a:ext cx="1806097" cy="1380470"/>
          </a:xfrm>
          <a:prstGeom prst="rect">
            <a:avLst/>
          </a:prstGeom>
        </p:spPr>
      </p:pic>
      <p:pic>
        <p:nvPicPr>
          <p:cNvPr id="9" name="Picture 8" descr="A green leaf on a grey surface&#10;&#10;Description automatically generated with medium confidence"/>
          <p:cNvPicPr>
            <a:picLocks noChangeAspect="1"/>
          </p:cNvPicPr>
          <p:nvPr/>
        </p:nvPicPr>
        <p:blipFill>
          <a:blip r:embed="rId5"/>
          <a:stretch>
            <a:fillRect/>
          </a:stretch>
        </p:blipFill>
        <p:spPr>
          <a:xfrm>
            <a:off x="6644695" y="2086569"/>
            <a:ext cx="1760373" cy="1365229"/>
          </a:xfrm>
          <a:prstGeom prst="rect">
            <a:avLst/>
          </a:prstGeom>
        </p:spPr>
      </p:pic>
      <p:sp>
        <p:nvSpPr>
          <p:cNvPr id="10" name="TextBox 9"/>
          <p:cNvSpPr txBox="1"/>
          <p:nvPr/>
        </p:nvSpPr>
        <p:spPr>
          <a:xfrm>
            <a:off x="82923" y="2506285"/>
            <a:ext cx="1138017" cy="338554"/>
          </a:xfrm>
          <a:prstGeom prst="rect">
            <a:avLst/>
          </a:prstGeom>
          <a:noFill/>
        </p:spPr>
        <p:txBody>
          <a:bodyPr wrap="square" rtlCol="0">
            <a:spAutoFit/>
          </a:bodyPr>
          <a:lstStyle/>
          <a:p>
            <a:r>
              <a:rPr lang="en-US" sz="1600" dirty="0"/>
              <a:t>Healthy:</a:t>
            </a:r>
          </a:p>
        </p:txBody>
      </p:sp>
      <p:sp>
        <p:nvSpPr>
          <p:cNvPr id="11" name="TextBox 10"/>
          <p:cNvSpPr txBox="1"/>
          <p:nvPr/>
        </p:nvSpPr>
        <p:spPr>
          <a:xfrm>
            <a:off x="0" y="3916023"/>
            <a:ext cx="1529566" cy="584775"/>
          </a:xfrm>
          <a:prstGeom prst="rect">
            <a:avLst/>
          </a:prstGeom>
          <a:noFill/>
        </p:spPr>
        <p:txBody>
          <a:bodyPr wrap="square" rtlCol="0">
            <a:spAutoFit/>
          </a:bodyPr>
          <a:lstStyle/>
          <a:p>
            <a:r>
              <a:rPr lang="en-US" sz="1600" dirty="0" err="1"/>
              <a:t>Septorial</a:t>
            </a:r>
            <a:r>
              <a:rPr lang="en-US" sz="1600" dirty="0"/>
              <a:t> Leaf Spot :</a:t>
            </a:r>
          </a:p>
        </p:txBody>
      </p:sp>
      <p:pic>
        <p:nvPicPr>
          <p:cNvPr id="13" name="Picture 12" descr="A green leaf with a face drawn on it&#10;&#10;Description automatically generated with low confidence"/>
          <p:cNvPicPr>
            <a:picLocks noChangeAspect="1"/>
          </p:cNvPicPr>
          <p:nvPr/>
        </p:nvPicPr>
        <p:blipFill>
          <a:blip r:embed="rId6"/>
          <a:stretch>
            <a:fillRect/>
          </a:stretch>
        </p:blipFill>
        <p:spPr>
          <a:xfrm>
            <a:off x="1529566" y="3805085"/>
            <a:ext cx="1889924" cy="1223758"/>
          </a:xfrm>
          <a:prstGeom prst="rect">
            <a:avLst/>
          </a:prstGeom>
        </p:spPr>
      </p:pic>
      <p:pic>
        <p:nvPicPr>
          <p:cNvPr id="15" name="Picture 14" descr="A green leaf on a white surface&#10;&#10;Description automatically generated with medium confidence"/>
          <p:cNvPicPr>
            <a:picLocks noChangeAspect="1"/>
          </p:cNvPicPr>
          <p:nvPr/>
        </p:nvPicPr>
        <p:blipFill>
          <a:blip r:embed="rId7"/>
          <a:stretch>
            <a:fillRect/>
          </a:stretch>
        </p:blipFill>
        <p:spPr>
          <a:xfrm>
            <a:off x="3969801" y="3805085"/>
            <a:ext cx="1958510" cy="1223757"/>
          </a:xfrm>
          <a:prstGeom prst="rect">
            <a:avLst/>
          </a:prstGeom>
        </p:spPr>
      </p:pic>
      <p:pic>
        <p:nvPicPr>
          <p:cNvPr id="17" name="Picture 16" descr="A green leaf on a white surface&#10;&#10;Description automatically generated with medium confidence"/>
          <p:cNvPicPr>
            <a:picLocks noChangeAspect="1"/>
          </p:cNvPicPr>
          <p:nvPr/>
        </p:nvPicPr>
        <p:blipFill>
          <a:blip r:embed="rId8"/>
          <a:stretch>
            <a:fillRect/>
          </a:stretch>
        </p:blipFill>
        <p:spPr>
          <a:xfrm>
            <a:off x="6582405" y="3805085"/>
            <a:ext cx="1958510" cy="1223758"/>
          </a:xfrm>
          <a:prstGeom prst="rect">
            <a:avLst/>
          </a:prstGeom>
        </p:spPr>
      </p:pic>
      <p:sp>
        <p:nvSpPr>
          <p:cNvPr id="18" name="TextBox 17"/>
          <p:cNvSpPr txBox="1"/>
          <p:nvPr/>
        </p:nvSpPr>
        <p:spPr>
          <a:xfrm>
            <a:off x="82923" y="5402705"/>
            <a:ext cx="1138017" cy="584775"/>
          </a:xfrm>
          <a:prstGeom prst="rect">
            <a:avLst/>
          </a:prstGeom>
          <a:noFill/>
        </p:spPr>
        <p:txBody>
          <a:bodyPr wrap="square" rtlCol="0">
            <a:spAutoFit/>
          </a:bodyPr>
          <a:lstStyle/>
          <a:p>
            <a:r>
              <a:rPr lang="en-US" sz="1600" dirty="0"/>
              <a:t>Bacterial Spot :</a:t>
            </a:r>
          </a:p>
        </p:txBody>
      </p:sp>
      <p:pic>
        <p:nvPicPr>
          <p:cNvPr id="20" name="Picture 19" descr="A green leaf on a white surface&#10;&#10;Description automatically generated with medium confidence"/>
          <p:cNvPicPr>
            <a:picLocks noChangeAspect="1"/>
          </p:cNvPicPr>
          <p:nvPr/>
        </p:nvPicPr>
        <p:blipFill>
          <a:blip r:embed="rId9"/>
          <a:stretch>
            <a:fillRect/>
          </a:stretch>
        </p:blipFill>
        <p:spPr>
          <a:xfrm>
            <a:off x="1529566" y="5184849"/>
            <a:ext cx="1889924" cy="1112820"/>
          </a:xfrm>
          <a:prstGeom prst="rect">
            <a:avLst/>
          </a:prstGeom>
        </p:spPr>
      </p:pic>
      <p:pic>
        <p:nvPicPr>
          <p:cNvPr id="22" name="Picture 21" descr="A green leaf on a grey surface&#10;&#10;Description automatically generated with medium confidence"/>
          <p:cNvPicPr>
            <a:picLocks noChangeAspect="1"/>
          </p:cNvPicPr>
          <p:nvPr/>
        </p:nvPicPr>
        <p:blipFill>
          <a:blip r:embed="rId10"/>
          <a:stretch>
            <a:fillRect/>
          </a:stretch>
        </p:blipFill>
        <p:spPr>
          <a:xfrm>
            <a:off x="3969801" y="5175312"/>
            <a:ext cx="1958510" cy="1112819"/>
          </a:xfrm>
          <a:prstGeom prst="rect">
            <a:avLst/>
          </a:prstGeom>
        </p:spPr>
      </p:pic>
      <p:pic>
        <p:nvPicPr>
          <p:cNvPr id="24" name="Picture 23" descr="A green leaf on a grey surface&#10;&#10;Description automatically generated with medium confidence"/>
          <p:cNvPicPr>
            <a:picLocks noChangeAspect="1"/>
          </p:cNvPicPr>
          <p:nvPr/>
        </p:nvPicPr>
        <p:blipFill>
          <a:blip r:embed="rId11"/>
          <a:stretch>
            <a:fillRect/>
          </a:stretch>
        </p:blipFill>
        <p:spPr>
          <a:xfrm>
            <a:off x="6582405" y="5175311"/>
            <a:ext cx="1958510" cy="11578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Data Exploration and Preprocessing</a:t>
            </a:r>
            <a:endParaRPr lang="en-US" sz="2400" dirty="0">
              <a:solidFill>
                <a:schemeClr val="bg1"/>
              </a:solidFill>
            </a:endParaRPr>
          </a:p>
        </p:txBody>
      </p:sp>
      <p:sp>
        <p:nvSpPr>
          <p:cNvPr id="3" name="TextBox 2"/>
          <p:cNvSpPr txBox="1"/>
          <p:nvPr/>
        </p:nvSpPr>
        <p:spPr>
          <a:xfrm>
            <a:off x="1529565" y="1294520"/>
            <a:ext cx="4699820" cy="400110"/>
          </a:xfrm>
          <a:prstGeom prst="rect">
            <a:avLst/>
          </a:prstGeom>
          <a:noFill/>
        </p:spPr>
        <p:txBody>
          <a:bodyPr wrap="square" rtlCol="0">
            <a:spAutoFit/>
          </a:bodyPr>
          <a:lstStyle/>
          <a:p>
            <a:r>
              <a:rPr lang="en-US" sz="2000" dirty="0"/>
              <a:t>Effect of some diseases on Potato</a:t>
            </a:r>
          </a:p>
        </p:txBody>
      </p:sp>
      <p:sp>
        <p:nvSpPr>
          <p:cNvPr id="10" name="TextBox 9"/>
          <p:cNvSpPr txBox="1"/>
          <p:nvPr/>
        </p:nvSpPr>
        <p:spPr>
          <a:xfrm>
            <a:off x="82923" y="2506285"/>
            <a:ext cx="1138017" cy="338554"/>
          </a:xfrm>
          <a:prstGeom prst="rect">
            <a:avLst/>
          </a:prstGeom>
          <a:noFill/>
        </p:spPr>
        <p:txBody>
          <a:bodyPr wrap="square" rtlCol="0">
            <a:spAutoFit/>
          </a:bodyPr>
          <a:lstStyle/>
          <a:p>
            <a:r>
              <a:rPr lang="en-US" sz="1600" dirty="0"/>
              <a:t>Healthy:</a:t>
            </a:r>
          </a:p>
        </p:txBody>
      </p:sp>
      <p:sp>
        <p:nvSpPr>
          <p:cNvPr id="11" name="TextBox 10"/>
          <p:cNvSpPr txBox="1"/>
          <p:nvPr/>
        </p:nvSpPr>
        <p:spPr>
          <a:xfrm>
            <a:off x="0" y="3916023"/>
            <a:ext cx="1529566" cy="338554"/>
          </a:xfrm>
          <a:prstGeom prst="rect">
            <a:avLst/>
          </a:prstGeom>
          <a:noFill/>
        </p:spPr>
        <p:txBody>
          <a:bodyPr wrap="square" rtlCol="0">
            <a:spAutoFit/>
          </a:bodyPr>
          <a:lstStyle/>
          <a:p>
            <a:r>
              <a:rPr lang="en-US" sz="1600" dirty="0"/>
              <a:t>Early Blight:</a:t>
            </a:r>
          </a:p>
        </p:txBody>
      </p:sp>
      <p:sp>
        <p:nvSpPr>
          <p:cNvPr id="18" name="TextBox 17"/>
          <p:cNvSpPr txBox="1"/>
          <p:nvPr/>
        </p:nvSpPr>
        <p:spPr>
          <a:xfrm>
            <a:off x="82923" y="5402705"/>
            <a:ext cx="1278987" cy="338554"/>
          </a:xfrm>
          <a:prstGeom prst="rect">
            <a:avLst/>
          </a:prstGeom>
          <a:noFill/>
        </p:spPr>
        <p:txBody>
          <a:bodyPr wrap="square" rtlCol="0">
            <a:spAutoFit/>
          </a:bodyPr>
          <a:lstStyle/>
          <a:p>
            <a:r>
              <a:rPr lang="en-US" sz="1600" dirty="0"/>
              <a:t>Late Blight:</a:t>
            </a:r>
          </a:p>
        </p:txBody>
      </p:sp>
      <p:pic>
        <p:nvPicPr>
          <p:cNvPr id="6" name="Picture 5" descr="A green leaf on a grey surface&#10;&#10;Description automatically generated with low confidence"/>
          <p:cNvPicPr>
            <a:picLocks noChangeAspect="1"/>
          </p:cNvPicPr>
          <p:nvPr/>
        </p:nvPicPr>
        <p:blipFill>
          <a:blip r:embed="rId3"/>
          <a:stretch>
            <a:fillRect/>
          </a:stretch>
        </p:blipFill>
        <p:spPr>
          <a:xfrm>
            <a:off x="1620408" y="1982503"/>
            <a:ext cx="1799082" cy="1386118"/>
          </a:xfrm>
          <a:prstGeom prst="rect">
            <a:avLst/>
          </a:prstGeom>
        </p:spPr>
      </p:pic>
      <p:pic>
        <p:nvPicPr>
          <p:cNvPr id="12" name="Picture 11" descr="A close-up of a stone&#10;&#10;Description automatically generated with low confidence"/>
          <p:cNvPicPr>
            <a:picLocks noChangeAspect="1"/>
          </p:cNvPicPr>
          <p:nvPr/>
        </p:nvPicPr>
        <p:blipFill>
          <a:blip r:embed="rId4"/>
          <a:stretch>
            <a:fillRect/>
          </a:stretch>
        </p:blipFill>
        <p:spPr>
          <a:xfrm>
            <a:off x="3879475" y="1982502"/>
            <a:ext cx="2048836" cy="1386119"/>
          </a:xfrm>
          <a:prstGeom prst="rect">
            <a:avLst/>
          </a:prstGeom>
        </p:spPr>
      </p:pic>
      <p:pic>
        <p:nvPicPr>
          <p:cNvPr id="16" name="Picture 15" descr="A green leaf on a grey surface&#10;&#10;Description automatically generated with low confidence"/>
          <p:cNvPicPr>
            <a:picLocks noChangeAspect="1"/>
          </p:cNvPicPr>
          <p:nvPr/>
        </p:nvPicPr>
        <p:blipFill>
          <a:blip r:embed="rId5"/>
          <a:stretch>
            <a:fillRect/>
          </a:stretch>
        </p:blipFill>
        <p:spPr>
          <a:xfrm>
            <a:off x="6408630" y="1982502"/>
            <a:ext cx="1873787" cy="1386119"/>
          </a:xfrm>
          <a:prstGeom prst="rect">
            <a:avLst/>
          </a:prstGeom>
        </p:spPr>
      </p:pic>
      <p:pic>
        <p:nvPicPr>
          <p:cNvPr id="21" name="Picture 20" descr="A close up of a leaf&#10;&#10;Description automatically generated with medium confidence"/>
          <p:cNvPicPr>
            <a:picLocks noChangeAspect="1"/>
          </p:cNvPicPr>
          <p:nvPr/>
        </p:nvPicPr>
        <p:blipFill>
          <a:blip r:embed="rId6"/>
          <a:stretch>
            <a:fillRect/>
          </a:stretch>
        </p:blipFill>
        <p:spPr>
          <a:xfrm>
            <a:off x="1620408" y="3549083"/>
            <a:ext cx="1799082" cy="1249059"/>
          </a:xfrm>
          <a:prstGeom prst="rect">
            <a:avLst/>
          </a:prstGeom>
        </p:spPr>
      </p:pic>
      <p:pic>
        <p:nvPicPr>
          <p:cNvPr id="25" name="Picture 24" descr="A picture containing piece, fungus&#10;&#10;Description automatically generated"/>
          <p:cNvPicPr>
            <a:picLocks noChangeAspect="1"/>
          </p:cNvPicPr>
          <p:nvPr/>
        </p:nvPicPr>
        <p:blipFill>
          <a:blip r:embed="rId7"/>
          <a:stretch>
            <a:fillRect/>
          </a:stretch>
        </p:blipFill>
        <p:spPr>
          <a:xfrm>
            <a:off x="3818957" y="3549082"/>
            <a:ext cx="2109353" cy="1249059"/>
          </a:xfrm>
          <a:prstGeom prst="rect">
            <a:avLst/>
          </a:prstGeom>
        </p:spPr>
      </p:pic>
      <p:pic>
        <p:nvPicPr>
          <p:cNvPr id="27" name="Picture 26"/>
          <p:cNvPicPr>
            <a:picLocks noChangeAspect="1"/>
          </p:cNvPicPr>
          <p:nvPr/>
        </p:nvPicPr>
        <p:blipFill>
          <a:blip r:embed="rId8"/>
          <a:stretch>
            <a:fillRect/>
          </a:stretch>
        </p:blipFill>
        <p:spPr>
          <a:xfrm>
            <a:off x="6408629" y="3549082"/>
            <a:ext cx="1873788" cy="1249059"/>
          </a:xfrm>
          <a:prstGeom prst="rect">
            <a:avLst/>
          </a:prstGeom>
        </p:spPr>
      </p:pic>
      <p:pic>
        <p:nvPicPr>
          <p:cNvPr id="29" name="Picture 28" descr="A green leaf on a white surface&#10;&#10;Description automatically generated with medium confidence"/>
          <p:cNvPicPr>
            <a:picLocks noChangeAspect="1"/>
          </p:cNvPicPr>
          <p:nvPr/>
        </p:nvPicPr>
        <p:blipFill>
          <a:blip r:embed="rId9"/>
          <a:stretch>
            <a:fillRect/>
          </a:stretch>
        </p:blipFill>
        <p:spPr>
          <a:xfrm>
            <a:off x="1620408" y="4978604"/>
            <a:ext cx="1799082" cy="1249059"/>
          </a:xfrm>
          <a:prstGeom prst="rect">
            <a:avLst/>
          </a:prstGeom>
        </p:spPr>
      </p:pic>
      <p:pic>
        <p:nvPicPr>
          <p:cNvPr id="31" name="Picture 30" descr="A green leaf on a white surface&#10;&#10;Description automatically generated with low confidence"/>
          <p:cNvPicPr>
            <a:picLocks noChangeAspect="1"/>
          </p:cNvPicPr>
          <p:nvPr/>
        </p:nvPicPr>
        <p:blipFill>
          <a:blip r:embed="rId10"/>
          <a:stretch>
            <a:fillRect/>
          </a:stretch>
        </p:blipFill>
        <p:spPr>
          <a:xfrm>
            <a:off x="3818957" y="4978602"/>
            <a:ext cx="2109352" cy="1249059"/>
          </a:xfrm>
          <a:prstGeom prst="rect">
            <a:avLst/>
          </a:prstGeom>
        </p:spPr>
      </p:pic>
      <p:pic>
        <p:nvPicPr>
          <p:cNvPr id="33" name="Picture 32" descr="A green leaf with a hole in it&#10;&#10;Description automatically generated with low confidence"/>
          <p:cNvPicPr>
            <a:picLocks noChangeAspect="1"/>
          </p:cNvPicPr>
          <p:nvPr/>
        </p:nvPicPr>
        <p:blipFill>
          <a:blip r:embed="rId11"/>
          <a:stretch>
            <a:fillRect/>
          </a:stretch>
        </p:blipFill>
        <p:spPr>
          <a:xfrm>
            <a:off x="6408629" y="4978602"/>
            <a:ext cx="1882303" cy="12490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08154"/>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4" name="Text Box 3"/>
          <p:cNvSpPr txBox="1"/>
          <p:nvPr/>
        </p:nvSpPr>
        <p:spPr>
          <a:xfrm>
            <a:off x="1325245" y="1498600"/>
            <a:ext cx="4022090" cy="829945"/>
          </a:xfrm>
          <a:prstGeom prst="rect">
            <a:avLst/>
          </a:prstGeom>
          <a:noFill/>
        </p:spPr>
        <p:txBody>
          <a:bodyPr wrap="square" rtlCol="0">
            <a:spAutoFit/>
          </a:bodyPr>
          <a:lstStyle/>
          <a:p>
            <a:r>
              <a:rPr lang="en-US" sz="2400" dirty="0">
                <a:latin typeface="Bahnschrift" panose="020B0502040204020203" charset="0"/>
                <a:cs typeface="Bahnschrift" panose="020B0502040204020203" charset="0"/>
              </a:rPr>
              <a:t>We Train Dataset With Two Pretrained Model </a:t>
            </a:r>
          </a:p>
        </p:txBody>
      </p:sp>
      <p:sp>
        <p:nvSpPr>
          <p:cNvPr id="5" name="Text Box 4"/>
          <p:cNvSpPr txBox="1"/>
          <p:nvPr/>
        </p:nvSpPr>
        <p:spPr>
          <a:xfrm>
            <a:off x="1208405" y="2679065"/>
            <a:ext cx="3585845" cy="706755"/>
          </a:xfrm>
          <a:prstGeom prst="rect">
            <a:avLst/>
          </a:prstGeom>
          <a:noFill/>
        </p:spPr>
        <p:txBody>
          <a:bodyPr wrap="square" rtlCol="0">
            <a:spAutoFit/>
          </a:bodyPr>
          <a:lstStyle/>
          <a:p>
            <a:r>
              <a:rPr lang="en-US" sz="2000" dirty="0">
                <a:latin typeface="Bahnschrift" panose="020B0502040204020203" charset="0"/>
                <a:cs typeface="Bahnschrift" panose="020B0502040204020203" charset="0"/>
              </a:rPr>
              <a:t>1-Resnet50 Model</a:t>
            </a:r>
          </a:p>
          <a:p>
            <a:r>
              <a:rPr lang="en-US" sz="2000" dirty="0">
                <a:latin typeface="Bahnschrift" panose="020B0502040204020203" charset="0"/>
                <a:cs typeface="Bahnschrift" panose="020B0502040204020203" charset="0"/>
              </a:rPr>
              <a:t>2-MobileNet Model</a:t>
            </a:r>
          </a:p>
        </p:txBody>
      </p:sp>
      <p:sp>
        <p:nvSpPr>
          <p:cNvPr id="6" name="Text Box 5"/>
          <p:cNvSpPr txBox="1"/>
          <p:nvPr/>
        </p:nvSpPr>
        <p:spPr>
          <a:xfrm>
            <a:off x="1208405" y="3472181"/>
            <a:ext cx="6919595" cy="706755"/>
          </a:xfrm>
          <a:prstGeom prst="rect">
            <a:avLst/>
          </a:prstGeom>
          <a:noFill/>
        </p:spPr>
        <p:txBody>
          <a:bodyPr wrap="square" rtlCol="0">
            <a:spAutoFit/>
          </a:bodyPr>
          <a:lstStyle/>
          <a:p>
            <a:r>
              <a:rPr lang="en-US" sz="2000" dirty="0">
                <a:latin typeface="Bahnschrift" panose="020B0502040204020203" charset="0"/>
                <a:cs typeface="Bahnschrift" panose="020B0502040204020203" charset="0"/>
                <a:sym typeface="+mn-ea"/>
              </a:rPr>
              <a:t>By Trying Some Architecture we</a:t>
            </a:r>
            <a:r>
              <a:rPr lang="en-US" sz="2000" dirty="0">
                <a:latin typeface="Bahnschrift" panose="020B0502040204020203" charset="0"/>
                <a:cs typeface="Bahnschrift" panose="020B0502040204020203" charset="0"/>
              </a:rPr>
              <a:t> Created Two CNN Model From Scratch To get high accuracy and stability in model</a:t>
            </a:r>
          </a:p>
        </p:txBody>
      </p:sp>
      <p:pic>
        <p:nvPicPr>
          <p:cNvPr id="7" name="Picture 6" descr="A picture containing graphical user interface&#10;&#10;Description automatically generated">
            <a:extLst>
              <a:ext uri="{FF2B5EF4-FFF2-40B4-BE49-F238E27FC236}">
                <a16:creationId xmlns:a16="http://schemas.microsoft.com/office/drawing/2014/main" id="{77525EEF-FA9F-84B5-B04C-9E24218CF037}"/>
              </a:ext>
            </a:extLst>
          </p:cNvPr>
          <p:cNvPicPr>
            <a:picLocks noChangeAspect="1"/>
          </p:cNvPicPr>
          <p:nvPr/>
        </p:nvPicPr>
        <p:blipFill>
          <a:blip r:embed="rId3"/>
          <a:stretch>
            <a:fillRect/>
          </a:stretch>
        </p:blipFill>
        <p:spPr>
          <a:xfrm>
            <a:off x="0" y="4443095"/>
            <a:ext cx="9902825" cy="20180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659255" y="1210945"/>
            <a:ext cx="3785870" cy="398780"/>
          </a:xfrm>
          <a:prstGeom prst="rect">
            <a:avLst/>
          </a:prstGeom>
          <a:noFill/>
        </p:spPr>
        <p:txBody>
          <a:bodyPr wrap="none" rtlCol="0">
            <a:spAutoFit/>
          </a:bodyPr>
          <a:lstStyle/>
          <a:p>
            <a:r>
              <a:rPr lang="en-US" sz="2000" dirty="0"/>
              <a:t>Summary Of Model 1 Resnet50</a:t>
            </a:r>
            <a:r>
              <a:rPr lang="en-US" dirty="0"/>
              <a:t> </a:t>
            </a:r>
          </a:p>
        </p:txBody>
      </p:sp>
      <p:pic>
        <p:nvPicPr>
          <p:cNvPr id="5" name="Picture 4"/>
          <p:cNvPicPr>
            <a:picLocks noChangeAspect="1"/>
          </p:cNvPicPr>
          <p:nvPr/>
        </p:nvPicPr>
        <p:blipFill>
          <a:blip r:embed="rId2"/>
          <a:stretch>
            <a:fillRect/>
          </a:stretch>
        </p:blipFill>
        <p:spPr>
          <a:xfrm>
            <a:off x="1102995" y="1609725"/>
            <a:ext cx="6371590" cy="4526915"/>
          </a:xfrm>
          <a:prstGeom prst="rect">
            <a:avLst/>
          </a:prstGeom>
        </p:spPr>
      </p:pic>
      <p:sp>
        <p:nvSpPr>
          <p:cNvPr id="2" name="TextBox 1">
            <a:extLst>
              <a:ext uri="{FF2B5EF4-FFF2-40B4-BE49-F238E27FC236}">
                <a16:creationId xmlns:a16="http://schemas.microsoft.com/office/drawing/2014/main" id="{8873E6A4-9113-0EE7-5BB5-FE97009B08EF}"/>
              </a:ext>
            </a:extLst>
          </p:cNvPr>
          <p:cNvSpPr txBox="1"/>
          <p:nvPr/>
        </p:nvSpPr>
        <p:spPr>
          <a:xfrm>
            <a:off x="324464" y="108154"/>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5" name="Text Box 4"/>
          <p:cNvSpPr txBox="1"/>
          <p:nvPr/>
        </p:nvSpPr>
        <p:spPr>
          <a:xfrm>
            <a:off x="1717675" y="1207135"/>
            <a:ext cx="3796665" cy="398780"/>
          </a:xfrm>
          <a:prstGeom prst="rect">
            <a:avLst/>
          </a:prstGeom>
          <a:noFill/>
        </p:spPr>
        <p:txBody>
          <a:bodyPr wrap="none" rtlCol="0">
            <a:spAutoFit/>
          </a:bodyPr>
          <a:lstStyle/>
          <a:p>
            <a:r>
              <a:rPr lang="en-US" sz="2000">
                <a:latin typeface="Bahnschrift" panose="020B0502040204020203" charset="0"/>
                <a:cs typeface="Bahnschrift" panose="020B0502040204020203" charset="0"/>
              </a:rPr>
              <a:t>Evaluation Of Model 1 Resnet 50</a:t>
            </a:r>
          </a:p>
        </p:txBody>
      </p:sp>
      <p:pic>
        <p:nvPicPr>
          <p:cNvPr id="3" name="Picture 2"/>
          <p:cNvPicPr>
            <a:picLocks noChangeAspect="1"/>
          </p:cNvPicPr>
          <p:nvPr/>
        </p:nvPicPr>
        <p:blipFill>
          <a:blip r:embed="rId3"/>
          <a:stretch>
            <a:fillRect/>
          </a:stretch>
        </p:blipFill>
        <p:spPr>
          <a:xfrm>
            <a:off x="959485" y="2964180"/>
            <a:ext cx="6978015" cy="3453130"/>
          </a:xfrm>
          <a:prstGeom prst="rect">
            <a:avLst/>
          </a:prstGeom>
        </p:spPr>
      </p:pic>
      <p:pic>
        <p:nvPicPr>
          <p:cNvPr id="4" name="Picture 3"/>
          <p:cNvPicPr>
            <a:picLocks noChangeAspect="1"/>
          </p:cNvPicPr>
          <p:nvPr/>
        </p:nvPicPr>
        <p:blipFill>
          <a:blip r:embed="rId4"/>
          <a:stretch>
            <a:fillRect/>
          </a:stretch>
        </p:blipFill>
        <p:spPr>
          <a:xfrm>
            <a:off x="656590" y="1837690"/>
            <a:ext cx="7193915" cy="1126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5" name="Text Box 4"/>
          <p:cNvSpPr txBox="1"/>
          <p:nvPr/>
        </p:nvSpPr>
        <p:spPr>
          <a:xfrm>
            <a:off x="1717675" y="1207135"/>
            <a:ext cx="3796665" cy="398780"/>
          </a:xfrm>
          <a:prstGeom prst="rect">
            <a:avLst/>
          </a:prstGeom>
          <a:noFill/>
        </p:spPr>
        <p:txBody>
          <a:bodyPr wrap="none" rtlCol="0">
            <a:spAutoFit/>
          </a:bodyPr>
          <a:lstStyle/>
          <a:p>
            <a:r>
              <a:rPr lang="en-US" sz="2000">
                <a:latin typeface="Bahnschrift" panose="020B0502040204020203" charset="0"/>
                <a:cs typeface="Bahnschrift" panose="020B0502040204020203" charset="0"/>
              </a:rPr>
              <a:t>Evaluation Of Model 1 Resnet50 </a:t>
            </a:r>
          </a:p>
        </p:txBody>
      </p:sp>
      <p:pic>
        <p:nvPicPr>
          <p:cNvPr id="4" name="Picture 3"/>
          <p:cNvPicPr>
            <a:picLocks noChangeAspect="1"/>
          </p:cNvPicPr>
          <p:nvPr/>
        </p:nvPicPr>
        <p:blipFill>
          <a:blip r:embed="rId3"/>
          <a:stretch>
            <a:fillRect/>
          </a:stretch>
        </p:blipFill>
        <p:spPr>
          <a:xfrm>
            <a:off x="1094105" y="2090420"/>
            <a:ext cx="6650990" cy="4058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849755" y="1252220"/>
            <a:ext cx="3736340" cy="398780"/>
          </a:xfrm>
          <a:prstGeom prst="rect">
            <a:avLst/>
          </a:prstGeom>
          <a:noFill/>
        </p:spPr>
        <p:txBody>
          <a:bodyPr wrap="none" rtlCol="0">
            <a:spAutoFit/>
          </a:bodyPr>
          <a:lstStyle/>
          <a:p>
            <a:pPr algn="l"/>
            <a:r>
              <a:rPr lang="en-US" sz="2000">
                <a:sym typeface="+mn-ea"/>
              </a:rPr>
              <a:t>Summary Of Model 2 Resnet50</a:t>
            </a:r>
            <a:endParaRPr lang="en-US" sz="2000"/>
          </a:p>
        </p:txBody>
      </p:sp>
      <p:pic>
        <p:nvPicPr>
          <p:cNvPr id="5" name="Picture 4"/>
          <p:cNvPicPr>
            <a:picLocks noChangeAspect="1"/>
          </p:cNvPicPr>
          <p:nvPr/>
        </p:nvPicPr>
        <p:blipFill>
          <a:blip r:embed="rId2"/>
          <a:stretch>
            <a:fillRect/>
          </a:stretch>
        </p:blipFill>
        <p:spPr>
          <a:xfrm>
            <a:off x="1490980" y="1767205"/>
            <a:ext cx="5548630" cy="4436745"/>
          </a:xfrm>
          <a:prstGeom prst="rect">
            <a:avLst/>
          </a:prstGeom>
        </p:spPr>
      </p:pic>
      <p:sp>
        <p:nvSpPr>
          <p:cNvPr id="2" name="TextBox 1">
            <a:extLst>
              <a:ext uri="{FF2B5EF4-FFF2-40B4-BE49-F238E27FC236}">
                <a16:creationId xmlns:a16="http://schemas.microsoft.com/office/drawing/2014/main" id="{8572F689-7CAE-9CA5-E176-D5CC2E361C69}"/>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965" y="1527175"/>
            <a:ext cx="6864350" cy="3478530"/>
          </a:xfrm>
          <a:prstGeom prst="rect">
            <a:avLst/>
          </a:prstGeom>
        </p:spPr>
      </p:pic>
      <p:sp>
        <p:nvSpPr>
          <p:cNvPr id="5" name="Text Box 4"/>
          <p:cNvSpPr txBox="1"/>
          <p:nvPr/>
        </p:nvSpPr>
        <p:spPr>
          <a:xfrm>
            <a:off x="1862455" y="1128395"/>
            <a:ext cx="3843655" cy="398780"/>
          </a:xfrm>
          <a:prstGeom prst="rect">
            <a:avLst/>
          </a:prstGeom>
          <a:noFill/>
        </p:spPr>
        <p:txBody>
          <a:bodyPr wrap="none" rtlCol="0" anchor="t">
            <a:spAutoFit/>
          </a:bodyPr>
          <a:lstStyle/>
          <a:p>
            <a:r>
              <a:rPr lang="en-US" sz="2000">
                <a:latin typeface="Bahnschrift" panose="020B0502040204020203" charset="0"/>
                <a:cs typeface="Bahnschrift" panose="020B0502040204020203" charset="0"/>
                <a:sym typeface="+mn-ea"/>
              </a:rPr>
              <a:t>Evaluation Of Model 2 Resnet 50</a:t>
            </a:r>
            <a:endParaRPr lang="en-US" sz="2000"/>
          </a:p>
        </p:txBody>
      </p:sp>
      <p:pic>
        <p:nvPicPr>
          <p:cNvPr id="6" name="Picture 5"/>
          <p:cNvPicPr>
            <a:picLocks noChangeAspect="1"/>
          </p:cNvPicPr>
          <p:nvPr/>
        </p:nvPicPr>
        <p:blipFill>
          <a:blip r:embed="rId3"/>
          <a:stretch>
            <a:fillRect/>
          </a:stretch>
        </p:blipFill>
        <p:spPr>
          <a:xfrm>
            <a:off x="762000" y="4890135"/>
            <a:ext cx="7503795" cy="1356995"/>
          </a:xfrm>
          <a:prstGeom prst="rect">
            <a:avLst/>
          </a:prstGeom>
        </p:spPr>
      </p:pic>
      <p:sp>
        <p:nvSpPr>
          <p:cNvPr id="2" name="TextBox 1">
            <a:extLst>
              <a:ext uri="{FF2B5EF4-FFF2-40B4-BE49-F238E27FC236}">
                <a16:creationId xmlns:a16="http://schemas.microsoft.com/office/drawing/2014/main" id="{32AB4759-D4C8-A109-F7A4-A799E5CE7EEA}"/>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8535" y="2006600"/>
            <a:ext cx="7245985" cy="4098290"/>
          </a:xfrm>
          <a:prstGeom prst="rect">
            <a:avLst/>
          </a:prstGeom>
        </p:spPr>
      </p:pic>
      <p:sp>
        <p:nvSpPr>
          <p:cNvPr id="5" name="Text Box 4"/>
          <p:cNvSpPr txBox="1"/>
          <p:nvPr/>
        </p:nvSpPr>
        <p:spPr>
          <a:xfrm>
            <a:off x="2109470" y="1353185"/>
            <a:ext cx="3843655" cy="398780"/>
          </a:xfrm>
          <a:prstGeom prst="rect">
            <a:avLst/>
          </a:prstGeom>
          <a:noFill/>
        </p:spPr>
        <p:txBody>
          <a:bodyPr wrap="none" rtlCol="0" anchor="t">
            <a:spAutoFit/>
          </a:bodyPr>
          <a:lstStyle/>
          <a:p>
            <a:r>
              <a:rPr lang="en-US" sz="2000">
                <a:latin typeface="Bahnschrift" panose="020B0502040204020203" charset="0"/>
                <a:cs typeface="Bahnschrift" panose="020B0502040204020203" charset="0"/>
                <a:sym typeface="+mn-ea"/>
              </a:rPr>
              <a:t>Evaluation Of Model 2 Resnet 50</a:t>
            </a:r>
            <a:endParaRPr lang="en-US" sz="2000"/>
          </a:p>
        </p:txBody>
      </p:sp>
      <p:sp>
        <p:nvSpPr>
          <p:cNvPr id="2" name="TextBox 1">
            <a:extLst>
              <a:ext uri="{FF2B5EF4-FFF2-40B4-BE49-F238E27FC236}">
                <a16:creationId xmlns:a16="http://schemas.microsoft.com/office/drawing/2014/main" id="{2BAC9ABD-C561-DFAC-977B-B97FB8E68B3E}"/>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648460" y="1208405"/>
            <a:ext cx="3143885" cy="398780"/>
          </a:xfrm>
          <a:prstGeom prst="rect">
            <a:avLst/>
          </a:prstGeom>
          <a:noFill/>
        </p:spPr>
        <p:txBody>
          <a:bodyPr wrap="none" rtlCol="0" anchor="t">
            <a:spAutoFit/>
          </a:bodyPr>
          <a:lstStyle/>
          <a:p>
            <a:pPr algn="l"/>
            <a:r>
              <a:rPr lang="en-US" sz="2000">
                <a:sym typeface="+mn-ea"/>
              </a:rPr>
              <a:t>Summary Of Our Model 3 </a:t>
            </a:r>
            <a:endParaRPr lang="en-US" sz="2000"/>
          </a:p>
        </p:txBody>
      </p:sp>
      <p:pic>
        <p:nvPicPr>
          <p:cNvPr id="5" name="Picture 4"/>
          <p:cNvPicPr>
            <a:picLocks noChangeAspect="1"/>
          </p:cNvPicPr>
          <p:nvPr/>
        </p:nvPicPr>
        <p:blipFill>
          <a:blip r:embed="rId2"/>
          <a:stretch>
            <a:fillRect/>
          </a:stretch>
        </p:blipFill>
        <p:spPr>
          <a:xfrm>
            <a:off x="952500" y="1709420"/>
            <a:ext cx="6581775" cy="4481830"/>
          </a:xfrm>
          <a:prstGeom prst="rect">
            <a:avLst/>
          </a:prstGeom>
        </p:spPr>
      </p:pic>
      <p:sp>
        <p:nvSpPr>
          <p:cNvPr id="2" name="TextBox 1">
            <a:extLst>
              <a:ext uri="{FF2B5EF4-FFF2-40B4-BE49-F238E27FC236}">
                <a16:creationId xmlns:a16="http://schemas.microsoft.com/office/drawing/2014/main" id="{AD0F038C-CDF4-763F-DAB0-6E3A7065D3ED}"/>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00716" y="1613811"/>
            <a:ext cx="4649710" cy="1200329"/>
          </a:xfrm>
          <a:prstGeom prst="rect">
            <a:avLst/>
          </a:prstGeom>
          <a:noFill/>
        </p:spPr>
        <p:txBody>
          <a:bodyPr wrap="square" rtlCol="0">
            <a:spAutoFit/>
          </a:bodyPr>
          <a:lstStyle/>
          <a:p>
            <a:r>
              <a:rPr lang="en-US" sz="3600" dirty="0"/>
              <a:t>Plant Disease Classification</a:t>
            </a:r>
          </a:p>
        </p:txBody>
      </p:sp>
      <p:pic>
        <p:nvPicPr>
          <p:cNvPr id="4" name="Picture 3" descr="A picture containing plant, flower, vegetable&#10;&#10;Description automatically generated"/>
          <p:cNvPicPr>
            <a:picLocks noChangeAspect="1"/>
          </p:cNvPicPr>
          <p:nvPr/>
        </p:nvPicPr>
        <p:blipFill>
          <a:blip r:embed="rId3"/>
          <a:stretch>
            <a:fillRect/>
          </a:stretch>
        </p:blipFill>
        <p:spPr>
          <a:xfrm>
            <a:off x="5250426" y="3008670"/>
            <a:ext cx="4350697" cy="2945087"/>
          </a:xfrm>
          <a:prstGeom prst="rect">
            <a:avLst/>
          </a:prstGeom>
        </p:spPr>
      </p:pic>
      <p:sp>
        <p:nvSpPr>
          <p:cNvPr id="5" name="TextBox 4"/>
          <p:cNvSpPr txBox="1"/>
          <p:nvPr/>
        </p:nvSpPr>
        <p:spPr>
          <a:xfrm>
            <a:off x="600716" y="3071336"/>
            <a:ext cx="4649709" cy="738664"/>
          </a:xfrm>
          <a:prstGeom prst="rect">
            <a:avLst/>
          </a:prstGeom>
          <a:noFill/>
        </p:spPr>
        <p:txBody>
          <a:bodyPr wrap="square" rtlCol="0">
            <a:spAutoFit/>
          </a:bodyPr>
          <a:lstStyle/>
          <a:p>
            <a:pPr algn="l" fontAlgn="base"/>
            <a:r>
              <a:rPr lang="en-US" b="1" i="0" dirty="0">
                <a:solidFill>
                  <a:srgbClr val="202124"/>
                </a:solidFill>
                <a:effectLst/>
                <a:latin typeface="zeitung"/>
              </a:rPr>
              <a:t>Using New Plant Diseases Dataset</a:t>
            </a:r>
          </a:p>
          <a:p>
            <a:br>
              <a:rPr lang="en-US" dirty="0"/>
            </a:br>
            <a:endParaRPr lang="en-US" dirty="0"/>
          </a:p>
        </p:txBody>
      </p:sp>
      <p:sp>
        <p:nvSpPr>
          <p:cNvPr id="6" name="TextBox 5"/>
          <p:cNvSpPr txBox="1"/>
          <p:nvPr/>
        </p:nvSpPr>
        <p:spPr>
          <a:xfrm>
            <a:off x="638025" y="3809440"/>
            <a:ext cx="4649708" cy="1384995"/>
          </a:xfrm>
          <a:prstGeom prst="rect">
            <a:avLst/>
          </a:prstGeom>
          <a:noFill/>
        </p:spPr>
        <p:txBody>
          <a:bodyPr wrap="square" rtlCol="0">
            <a:spAutoFit/>
          </a:bodyPr>
          <a:lstStyle/>
          <a:p>
            <a:r>
              <a:rPr lang="en-US" dirty="0"/>
              <a:t>By: Youssef Abdel Mottaleb &amp; Ahmed Gomaa</a:t>
            </a:r>
          </a:p>
          <a:p>
            <a:endParaRPr lang="en-US" dirty="0"/>
          </a:p>
          <a:p>
            <a:r>
              <a:rPr lang="en-US" dirty="0"/>
              <a:t>Org: Samsung Innovation Campus</a:t>
            </a:r>
          </a:p>
          <a:p>
            <a:endParaRPr lang="en-US" dirty="0"/>
          </a:p>
          <a:p>
            <a:r>
              <a:rPr lang="en-US" dirty="0"/>
              <a:t>Supervised By: Dr/ Shady Nagy</a:t>
            </a:r>
          </a:p>
          <a:p>
            <a:r>
              <a:rPr lang="en-US" dirty="0"/>
              <a:t>Facilitator: </a:t>
            </a:r>
            <a:r>
              <a:rPr lang="en-US" dirty="0" err="1"/>
              <a:t>Eng.Ali</a:t>
            </a:r>
            <a:r>
              <a:rPr lang="en-US" dirty="0"/>
              <a:t> Hamed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8685" y="1955800"/>
            <a:ext cx="6847840" cy="3980815"/>
          </a:xfrm>
          <a:prstGeom prst="rect">
            <a:avLst/>
          </a:prstGeom>
        </p:spPr>
      </p:pic>
      <p:sp>
        <p:nvSpPr>
          <p:cNvPr id="5" name="Text Box 4"/>
          <p:cNvSpPr txBox="1"/>
          <p:nvPr/>
        </p:nvSpPr>
        <p:spPr>
          <a:xfrm>
            <a:off x="2182495" y="1354455"/>
            <a:ext cx="4634865" cy="398780"/>
          </a:xfrm>
          <a:prstGeom prst="rect">
            <a:avLst/>
          </a:prstGeom>
          <a:noFill/>
        </p:spPr>
        <p:txBody>
          <a:bodyPr wrap="square" rtlCol="0" anchor="t">
            <a:spAutoFit/>
          </a:bodyPr>
          <a:lstStyle/>
          <a:p>
            <a:r>
              <a:rPr lang="en-US" sz="2000">
                <a:latin typeface="Bahnschrift" panose="020B0502040204020203" charset="0"/>
                <a:cs typeface="Bahnschrift" panose="020B0502040204020203" charset="0"/>
                <a:sym typeface="+mn-ea"/>
              </a:rPr>
              <a:t>Evaluation Of Our Model 3</a:t>
            </a:r>
            <a:endParaRPr 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1350" y="2227580"/>
            <a:ext cx="7804785" cy="3291205"/>
          </a:xfrm>
          <a:prstGeom prst="rect">
            <a:avLst/>
          </a:prstGeom>
        </p:spPr>
      </p:pic>
      <p:sp>
        <p:nvSpPr>
          <p:cNvPr id="5" name="Text Box 4"/>
          <p:cNvSpPr txBox="1"/>
          <p:nvPr/>
        </p:nvSpPr>
        <p:spPr>
          <a:xfrm>
            <a:off x="2419350" y="1644650"/>
            <a:ext cx="3120390" cy="398780"/>
          </a:xfrm>
          <a:prstGeom prst="rect">
            <a:avLst/>
          </a:prstGeom>
          <a:noFill/>
        </p:spPr>
        <p:txBody>
          <a:bodyPr wrap="none" rtlCol="0" anchor="t">
            <a:spAutoFit/>
          </a:bodyPr>
          <a:lstStyle/>
          <a:p>
            <a:r>
              <a:rPr lang="en-US" sz="2000">
                <a:latin typeface="Bahnschrift" panose="020B0502040204020203" charset="0"/>
                <a:cs typeface="Bahnschrift" panose="020B0502040204020203" charset="0"/>
                <a:sym typeface="+mn-ea"/>
              </a:rPr>
              <a:t>Evaluation Of Our Model 3</a:t>
            </a:r>
            <a:endParaRPr lang="en-US" sz="2000"/>
          </a:p>
        </p:txBody>
      </p:sp>
      <p:sp>
        <p:nvSpPr>
          <p:cNvPr id="2" name="TextBox 1">
            <a:extLst>
              <a:ext uri="{FF2B5EF4-FFF2-40B4-BE49-F238E27FC236}">
                <a16:creationId xmlns:a16="http://schemas.microsoft.com/office/drawing/2014/main" id="{014E9CB3-FF91-FF53-DEA6-B3431FC64C7E}"/>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5540" y="1793875"/>
            <a:ext cx="6008370" cy="4498975"/>
          </a:xfrm>
          <a:prstGeom prst="rect">
            <a:avLst/>
          </a:prstGeom>
        </p:spPr>
      </p:pic>
      <p:sp>
        <p:nvSpPr>
          <p:cNvPr id="5" name="Text Box 4"/>
          <p:cNvSpPr txBox="1"/>
          <p:nvPr/>
        </p:nvSpPr>
        <p:spPr>
          <a:xfrm>
            <a:off x="1816735" y="1220470"/>
            <a:ext cx="3750310" cy="398780"/>
          </a:xfrm>
          <a:prstGeom prst="rect">
            <a:avLst/>
          </a:prstGeom>
          <a:noFill/>
        </p:spPr>
        <p:txBody>
          <a:bodyPr wrap="none" rtlCol="0">
            <a:spAutoFit/>
          </a:bodyPr>
          <a:lstStyle/>
          <a:p>
            <a:pPr algn="l"/>
            <a:r>
              <a:rPr lang="en-US" sz="2000">
                <a:sym typeface="+mn-ea"/>
              </a:rPr>
              <a:t>Summary Of Model 4 Mobilenet</a:t>
            </a:r>
            <a:endParaRPr lang="en-US" sz="2000"/>
          </a:p>
        </p:txBody>
      </p:sp>
      <p:sp>
        <p:nvSpPr>
          <p:cNvPr id="2" name="TextBox 1">
            <a:extLst>
              <a:ext uri="{FF2B5EF4-FFF2-40B4-BE49-F238E27FC236}">
                <a16:creationId xmlns:a16="http://schemas.microsoft.com/office/drawing/2014/main" id="{CA7FBC26-8E34-A7F6-7A13-3792F9FC1B18}"/>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1895" y="2314575"/>
            <a:ext cx="6631305" cy="3557270"/>
          </a:xfrm>
          <a:prstGeom prst="rect">
            <a:avLst/>
          </a:prstGeom>
        </p:spPr>
      </p:pic>
      <p:sp>
        <p:nvSpPr>
          <p:cNvPr id="5" name="Text Box 4"/>
          <p:cNvSpPr txBox="1"/>
          <p:nvPr/>
        </p:nvSpPr>
        <p:spPr>
          <a:xfrm>
            <a:off x="2069465" y="1310005"/>
            <a:ext cx="4044315" cy="398780"/>
          </a:xfrm>
          <a:prstGeom prst="rect">
            <a:avLst/>
          </a:prstGeom>
          <a:noFill/>
        </p:spPr>
        <p:txBody>
          <a:bodyPr wrap="square" rtlCol="0" anchor="t">
            <a:spAutoFit/>
          </a:bodyPr>
          <a:lstStyle/>
          <a:p>
            <a:r>
              <a:rPr lang="en-US" sz="2000">
                <a:latin typeface="Bahnschrift" panose="020B0502040204020203" charset="0"/>
                <a:cs typeface="Bahnschrift" panose="020B0502040204020203" charset="0"/>
                <a:sym typeface="+mn-ea"/>
              </a:rPr>
              <a:t>Evaluation Of Model 4 Mobilenet</a:t>
            </a:r>
            <a:endParaRPr lang="en-US" sz="2000"/>
          </a:p>
        </p:txBody>
      </p:sp>
      <p:sp>
        <p:nvSpPr>
          <p:cNvPr id="2" name="TextBox 1">
            <a:extLst>
              <a:ext uri="{FF2B5EF4-FFF2-40B4-BE49-F238E27FC236}">
                <a16:creationId xmlns:a16="http://schemas.microsoft.com/office/drawing/2014/main" id="{170356C5-1388-5AB9-1CF1-72E7C1203A5F}"/>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8070" y="1942465"/>
            <a:ext cx="6368415" cy="3930650"/>
          </a:xfrm>
          <a:prstGeom prst="rect">
            <a:avLst/>
          </a:prstGeom>
        </p:spPr>
      </p:pic>
      <p:sp>
        <p:nvSpPr>
          <p:cNvPr id="5" name="Text Box 4"/>
          <p:cNvSpPr txBox="1"/>
          <p:nvPr/>
        </p:nvSpPr>
        <p:spPr>
          <a:xfrm>
            <a:off x="1910715" y="1411605"/>
            <a:ext cx="3939540" cy="398780"/>
          </a:xfrm>
          <a:prstGeom prst="rect">
            <a:avLst/>
          </a:prstGeom>
          <a:noFill/>
        </p:spPr>
        <p:txBody>
          <a:bodyPr wrap="square" rtlCol="0" anchor="t">
            <a:spAutoFit/>
          </a:bodyPr>
          <a:lstStyle/>
          <a:p>
            <a:r>
              <a:rPr lang="en-US" sz="2000">
                <a:latin typeface="Bahnschrift" panose="020B0502040204020203" charset="0"/>
                <a:cs typeface="Bahnschrift" panose="020B0502040204020203" charset="0"/>
                <a:sym typeface="+mn-ea"/>
              </a:rPr>
              <a:t>Evaluation Of Model 4 Mobilenet</a:t>
            </a:r>
            <a:endParaRPr lang="en-US" sz="2000"/>
          </a:p>
        </p:txBody>
      </p:sp>
      <p:sp>
        <p:nvSpPr>
          <p:cNvPr id="2" name="TextBox 1">
            <a:extLst>
              <a:ext uri="{FF2B5EF4-FFF2-40B4-BE49-F238E27FC236}">
                <a16:creationId xmlns:a16="http://schemas.microsoft.com/office/drawing/2014/main" id="{05E22AB4-3FD6-02DF-D7A6-805076F0504A}"/>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7450" y="1755775"/>
            <a:ext cx="5883910" cy="4392295"/>
          </a:xfrm>
          <a:prstGeom prst="rect">
            <a:avLst/>
          </a:prstGeom>
        </p:spPr>
      </p:pic>
      <p:sp>
        <p:nvSpPr>
          <p:cNvPr id="6" name="Text Box 5"/>
          <p:cNvSpPr txBox="1"/>
          <p:nvPr/>
        </p:nvSpPr>
        <p:spPr>
          <a:xfrm>
            <a:off x="2066925" y="1265555"/>
            <a:ext cx="3143885" cy="398780"/>
          </a:xfrm>
          <a:prstGeom prst="rect">
            <a:avLst/>
          </a:prstGeom>
          <a:noFill/>
        </p:spPr>
        <p:txBody>
          <a:bodyPr wrap="none" rtlCol="0" anchor="t">
            <a:spAutoFit/>
          </a:bodyPr>
          <a:lstStyle/>
          <a:p>
            <a:r>
              <a:rPr lang="en-US" sz="2000">
                <a:sym typeface="+mn-ea"/>
              </a:rPr>
              <a:t>Summary Of Our Model 5 </a:t>
            </a:r>
            <a:endParaRPr lang="en-US" sz="2000"/>
          </a:p>
        </p:txBody>
      </p:sp>
      <p:sp>
        <p:nvSpPr>
          <p:cNvPr id="2" name="TextBox 1">
            <a:extLst>
              <a:ext uri="{FF2B5EF4-FFF2-40B4-BE49-F238E27FC236}">
                <a16:creationId xmlns:a16="http://schemas.microsoft.com/office/drawing/2014/main" id="{8C12EC53-BDA9-2EC1-6DAD-8B9824E78D9D}"/>
              </a:ext>
            </a:extLst>
          </p:cNvPr>
          <p:cNvSpPr txBox="1"/>
          <p:nvPr/>
        </p:nvSpPr>
        <p:spPr>
          <a:xfrm>
            <a:off x="324464" y="117987"/>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3210" y="1786255"/>
            <a:ext cx="5601970" cy="4027805"/>
          </a:xfrm>
          <a:prstGeom prst="rect">
            <a:avLst/>
          </a:prstGeom>
        </p:spPr>
      </p:pic>
      <p:sp>
        <p:nvSpPr>
          <p:cNvPr id="2" name="TextBox 1">
            <a:extLst>
              <a:ext uri="{FF2B5EF4-FFF2-40B4-BE49-F238E27FC236}">
                <a16:creationId xmlns:a16="http://schemas.microsoft.com/office/drawing/2014/main" id="{339566DE-EF5C-51E7-F6D9-A2D271D163A4}"/>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
        <p:nvSpPr>
          <p:cNvPr id="3" name="Text Box 5">
            <a:extLst>
              <a:ext uri="{FF2B5EF4-FFF2-40B4-BE49-F238E27FC236}">
                <a16:creationId xmlns:a16="http://schemas.microsoft.com/office/drawing/2014/main" id="{175C7516-A5E9-E287-BFC8-227DACA03F64}"/>
              </a:ext>
            </a:extLst>
          </p:cNvPr>
          <p:cNvSpPr txBox="1"/>
          <p:nvPr/>
        </p:nvSpPr>
        <p:spPr>
          <a:xfrm>
            <a:off x="2076757" y="1177064"/>
            <a:ext cx="3143885" cy="398780"/>
          </a:xfrm>
          <a:prstGeom prst="rect">
            <a:avLst/>
          </a:prstGeom>
          <a:noFill/>
        </p:spPr>
        <p:txBody>
          <a:bodyPr wrap="none" rtlCol="0" anchor="t">
            <a:spAutoFit/>
          </a:bodyPr>
          <a:lstStyle/>
          <a:p>
            <a:r>
              <a:rPr lang="en-US" sz="2000">
                <a:sym typeface="+mn-ea"/>
              </a:rPr>
              <a:t>Summary Of Our Model 5 </a:t>
            </a: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1095" y="1910080"/>
            <a:ext cx="6702425" cy="4004945"/>
          </a:xfrm>
          <a:prstGeom prst="rect">
            <a:avLst/>
          </a:prstGeom>
        </p:spPr>
      </p:pic>
      <p:sp>
        <p:nvSpPr>
          <p:cNvPr id="5" name="Text Box 4"/>
          <p:cNvSpPr txBox="1"/>
          <p:nvPr/>
        </p:nvSpPr>
        <p:spPr>
          <a:xfrm>
            <a:off x="2216785" y="1278255"/>
            <a:ext cx="3124200" cy="398780"/>
          </a:xfrm>
          <a:prstGeom prst="rect">
            <a:avLst/>
          </a:prstGeom>
          <a:noFill/>
        </p:spPr>
        <p:txBody>
          <a:bodyPr wrap="none" rtlCol="0" anchor="t">
            <a:spAutoFit/>
          </a:bodyPr>
          <a:lstStyle/>
          <a:p>
            <a:r>
              <a:rPr lang="en-US" sz="2000">
                <a:latin typeface="Bahnschrift" panose="020B0502040204020203" charset="0"/>
                <a:cs typeface="Bahnschrift" panose="020B0502040204020203" charset="0"/>
                <a:sym typeface="+mn-ea"/>
              </a:rPr>
              <a:t>Evaluation Of Our Model 5</a:t>
            </a:r>
            <a:endParaRPr lang="en-US" sz="2000"/>
          </a:p>
        </p:txBody>
      </p:sp>
      <p:sp>
        <p:nvSpPr>
          <p:cNvPr id="2" name="TextBox 1">
            <a:extLst>
              <a:ext uri="{FF2B5EF4-FFF2-40B4-BE49-F238E27FC236}">
                <a16:creationId xmlns:a16="http://schemas.microsoft.com/office/drawing/2014/main" id="{521294B8-87CD-0344-070C-C58E2E27F409}"/>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0895" y="1798955"/>
            <a:ext cx="6940550" cy="4156075"/>
          </a:xfrm>
          <a:prstGeom prst="rect">
            <a:avLst/>
          </a:prstGeom>
        </p:spPr>
      </p:pic>
      <p:sp>
        <p:nvSpPr>
          <p:cNvPr id="5" name="Text Box 4"/>
          <p:cNvSpPr txBox="1"/>
          <p:nvPr/>
        </p:nvSpPr>
        <p:spPr>
          <a:xfrm>
            <a:off x="2417445" y="1377315"/>
            <a:ext cx="3202940" cy="398780"/>
          </a:xfrm>
          <a:prstGeom prst="rect">
            <a:avLst/>
          </a:prstGeom>
          <a:noFill/>
        </p:spPr>
        <p:txBody>
          <a:bodyPr wrap="square" rtlCol="0" anchor="t">
            <a:spAutoFit/>
          </a:bodyPr>
          <a:lstStyle/>
          <a:p>
            <a:r>
              <a:rPr lang="en-US" sz="2000">
                <a:latin typeface="Bahnschrift" panose="020B0502040204020203" charset="0"/>
                <a:cs typeface="Bahnschrift" panose="020B0502040204020203" charset="0"/>
                <a:sym typeface="+mn-ea"/>
              </a:rPr>
              <a:t>Evaluation Of Our Model 5</a:t>
            </a:r>
            <a:endParaRPr lang="en-US" sz="2000"/>
          </a:p>
        </p:txBody>
      </p:sp>
      <p:sp>
        <p:nvSpPr>
          <p:cNvPr id="2" name="TextBox 1">
            <a:extLst>
              <a:ext uri="{FF2B5EF4-FFF2-40B4-BE49-F238E27FC236}">
                <a16:creationId xmlns:a16="http://schemas.microsoft.com/office/drawing/2014/main" id="{7EDF10FC-8864-4601-AD1A-3DAD806B4311}"/>
              </a:ext>
            </a:extLst>
          </p:cNvPr>
          <p:cNvSpPr txBox="1"/>
          <p:nvPr/>
        </p:nvSpPr>
        <p:spPr>
          <a:xfrm>
            <a:off x="324464" y="108155"/>
            <a:ext cx="8357421" cy="584775"/>
          </a:xfrm>
          <a:prstGeom prst="rect">
            <a:avLst/>
          </a:prstGeom>
          <a:noFill/>
        </p:spPr>
        <p:txBody>
          <a:bodyPr wrap="square" rtlCol="0">
            <a:spAutoFit/>
          </a:bodyPr>
          <a:lstStyle/>
          <a:p>
            <a:r>
              <a:rPr lang="en-US" sz="3200" dirty="0">
                <a:solidFill>
                  <a:schemeClr val="bg1"/>
                </a:solidFill>
              </a:rPr>
              <a:t>Modelling &amp; Evaluation</a:t>
            </a:r>
            <a:endParaRPr lang="en-US" sz="24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37651"/>
            <a:ext cx="8357421" cy="584775"/>
          </a:xfrm>
          <a:prstGeom prst="rect">
            <a:avLst/>
          </a:prstGeom>
          <a:noFill/>
        </p:spPr>
        <p:txBody>
          <a:bodyPr wrap="square" rtlCol="0">
            <a:spAutoFit/>
          </a:bodyPr>
          <a:lstStyle/>
          <a:p>
            <a:r>
              <a:rPr lang="en-US" sz="3200" dirty="0">
                <a:solidFill>
                  <a:schemeClr val="bg1"/>
                </a:solidFill>
              </a:rPr>
              <a:t>Problem and Solution</a:t>
            </a:r>
            <a:endParaRPr lang="en-US" sz="2400" dirty="0">
              <a:solidFill>
                <a:schemeClr val="bg1"/>
              </a:solidFill>
            </a:endParaRPr>
          </a:p>
        </p:txBody>
      </p:sp>
      <p:sp>
        <p:nvSpPr>
          <p:cNvPr id="3" name="TextBox 2"/>
          <p:cNvSpPr txBox="1"/>
          <p:nvPr/>
        </p:nvSpPr>
        <p:spPr>
          <a:xfrm>
            <a:off x="324464" y="1466708"/>
            <a:ext cx="4680155" cy="369332"/>
          </a:xfrm>
          <a:prstGeom prst="rect">
            <a:avLst/>
          </a:prstGeom>
          <a:noFill/>
        </p:spPr>
        <p:txBody>
          <a:bodyPr wrap="square" rtlCol="0">
            <a:spAutoFit/>
          </a:bodyPr>
          <a:lstStyle/>
          <a:p>
            <a:r>
              <a:rPr lang="en-US" sz="1800" dirty="0"/>
              <a:t>Methods of Controlling Plant Diseases:</a:t>
            </a:r>
          </a:p>
        </p:txBody>
      </p:sp>
      <p:sp>
        <p:nvSpPr>
          <p:cNvPr id="4" name="TextBox 3"/>
          <p:cNvSpPr txBox="1"/>
          <p:nvPr/>
        </p:nvSpPr>
        <p:spPr>
          <a:xfrm>
            <a:off x="324464" y="1960255"/>
            <a:ext cx="4680154" cy="1815882"/>
          </a:xfrm>
          <a:prstGeom prst="rect">
            <a:avLst/>
          </a:prstGeom>
          <a:noFill/>
        </p:spPr>
        <p:txBody>
          <a:bodyPr wrap="square" rtlCol="0">
            <a:spAutoFit/>
          </a:bodyPr>
          <a:lstStyle/>
          <a:p>
            <a:r>
              <a:rPr lang="en-US" b="1" dirty="0"/>
              <a:t>Site selection : </a:t>
            </a:r>
          </a:p>
          <a:p>
            <a:endParaRPr lang="en-US" b="1" dirty="0"/>
          </a:p>
          <a:p>
            <a:r>
              <a:rPr lang="en-US" dirty="0"/>
              <a:t>A home garden site should be well drained. Avoid wet and poorly drained soils. Excessive soil moisture will favor root and crown diseases such as damping-off as well as crown and root rots caused by fungal soilborne pathogens. Most vegetables require full sunlight for maximum yield and drying of the foliage.</a:t>
            </a:r>
          </a:p>
        </p:txBody>
      </p:sp>
      <p:sp>
        <p:nvSpPr>
          <p:cNvPr id="5" name="TextBox 4"/>
          <p:cNvSpPr txBox="1"/>
          <p:nvPr/>
        </p:nvSpPr>
        <p:spPr>
          <a:xfrm>
            <a:off x="324464" y="3984102"/>
            <a:ext cx="4680154" cy="1631216"/>
          </a:xfrm>
          <a:prstGeom prst="rect">
            <a:avLst/>
          </a:prstGeom>
          <a:noFill/>
        </p:spPr>
        <p:txBody>
          <a:bodyPr wrap="square" rtlCol="0">
            <a:spAutoFit/>
          </a:bodyPr>
          <a:lstStyle/>
          <a:p>
            <a:r>
              <a:rPr lang="en-US" b="1" dirty="0"/>
              <a:t>Crop rotation : </a:t>
            </a:r>
          </a:p>
          <a:p>
            <a:endParaRPr lang="en-US" b="1" dirty="0"/>
          </a:p>
          <a:p>
            <a:r>
              <a:rPr lang="en-US" sz="1200" dirty="0"/>
              <a:t>Continuous plantings of vegetables within the same plant family provide opportunities for pathogen buildup. Do not plant the same family of vegetable in the same areas year after year. Grow the same plants or closely related plants in the same soil only once every 3 to 5 years. This practice starves out most pathogens that cause stem and leaf diseases.</a:t>
            </a:r>
          </a:p>
        </p:txBody>
      </p:sp>
      <p:sp>
        <p:nvSpPr>
          <p:cNvPr id="6" name="TextBox 5"/>
          <p:cNvSpPr txBox="1"/>
          <p:nvPr/>
        </p:nvSpPr>
        <p:spPr>
          <a:xfrm>
            <a:off x="5222671" y="3984102"/>
            <a:ext cx="4680154" cy="1446550"/>
          </a:xfrm>
          <a:prstGeom prst="rect">
            <a:avLst/>
          </a:prstGeom>
          <a:noFill/>
        </p:spPr>
        <p:txBody>
          <a:bodyPr wrap="square" rtlCol="0">
            <a:spAutoFit/>
          </a:bodyPr>
          <a:lstStyle/>
          <a:p>
            <a:r>
              <a:rPr lang="en-US" b="1" dirty="0"/>
              <a:t>Sanitation :</a:t>
            </a:r>
          </a:p>
          <a:p>
            <a:endParaRPr lang="en-US" b="1" dirty="0"/>
          </a:p>
          <a:p>
            <a:r>
              <a:rPr lang="en-US" sz="1200" dirty="0"/>
              <a:t>After harvest, remove and destroy plant material. Plow the soil to help break down debris that may harbor nematodes, fungi, and bacteria. Plant refuse may also be plowed under. Remove diseased plants, plant residue, and weeds in and around the vegetable garden to reduce the occurrence of some diseases.</a:t>
            </a:r>
            <a:endParaRPr lang="en-US" sz="1100" dirty="0"/>
          </a:p>
        </p:txBody>
      </p:sp>
      <p:sp>
        <p:nvSpPr>
          <p:cNvPr id="7" name="TextBox 6"/>
          <p:cNvSpPr txBox="1"/>
          <p:nvPr/>
        </p:nvSpPr>
        <p:spPr>
          <a:xfrm>
            <a:off x="4951412" y="1960255"/>
            <a:ext cx="4680154" cy="1384995"/>
          </a:xfrm>
          <a:prstGeom prst="rect">
            <a:avLst/>
          </a:prstGeom>
          <a:noFill/>
        </p:spPr>
        <p:txBody>
          <a:bodyPr wrap="square" rtlCol="0">
            <a:spAutoFit/>
          </a:bodyPr>
          <a:lstStyle/>
          <a:p>
            <a:r>
              <a:rPr lang="en-US" b="1" dirty="0"/>
              <a:t>Diseases Free Seed and Transplants :</a:t>
            </a:r>
          </a:p>
          <a:p>
            <a:endParaRPr lang="en-US" b="1" dirty="0"/>
          </a:p>
          <a:p>
            <a:r>
              <a:rPr lang="en-US" dirty="0"/>
              <a:t>Many plant diseases can be seed-borne. Do not save seeds from year to year. This is important to prevent a number of diseases, including halo blight, common blight, anthracnose of snap beans, and bacterial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4" name="Google Shape;2366;p55"/>
          <p:cNvGrpSpPr/>
          <p:nvPr/>
        </p:nvGrpSpPr>
        <p:grpSpPr>
          <a:xfrm>
            <a:off x="8256905" y="2864485"/>
            <a:ext cx="913130" cy="297815"/>
            <a:chOff x="1492675" y="1520750"/>
            <a:chExt cx="481825" cy="310575"/>
          </a:xfrm>
        </p:grpSpPr>
        <p:sp>
          <p:nvSpPr>
            <p:cNvPr id="14" name="Google Shape;2367;p5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15" name="Google Shape;2368;p55">
              <a:hlinkClick r:id="rId3" action="ppaction://hlinkfile"/>
            </p:cNvPr>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sp>
        <p:nvSpPr>
          <p:cNvPr id="5" name="TextBox 1"/>
          <p:cNvSpPr txBox="1"/>
          <p:nvPr/>
        </p:nvSpPr>
        <p:spPr>
          <a:xfrm>
            <a:off x="898289" y="2711941"/>
            <a:ext cx="3696266"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solidFill>
                  <a:schemeClr val="tx1"/>
                </a:solidFill>
                <a:latin typeface="Cairo" pitchFamily="2" charset="-78"/>
                <a:cs typeface="Cairo" pitchFamily="2" charset="-78"/>
              </a:rPr>
              <a:t>Youssef Abdel </a:t>
            </a:r>
            <a:r>
              <a:rPr lang="en-US" sz="1800" b="1" dirty="0" err="1">
                <a:solidFill>
                  <a:schemeClr val="tx1"/>
                </a:solidFill>
                <a:latin typeface="Cairo" pitchFamily="2" charset="-78"/>
                <a:cs typeface="Cairo" pitchFamily="2" charset="-78"/>
              </a:rPr>
              <a:t>Mottaleb</a:t>
            </a:r>
            <a:endParaRPr lang="en-US" sz="1800" b="1" dirty="0">
              <a:solidFill>
                <a:schemeClr val="tx1"/>
              </a:solidFill>
              <a:latin typeface="Cairo" pitchFamily="2" charset="-78"/>
              <a:cs typeface="Cairo" pitchFamily="2" charset="-78"/>
            </a:endParaRPr>
          </a:p>
          <a:p>
            <a:pPr algn="ctr"/>
            <a:r>
              <a:rPr lang="en-US" sz="1800" b="1" dirty="0">
                <a:solidFill>
                  <a:schemeClr val="tx1"/>
                </a:solidFill>
                <a:latin typeface="Cairo" pitchFamily="2" charset="-78"/>
                <a:cs typeface="Cairo" pitchFamily="2" charset="-78"/>
              </a:rPr>
              <a:t>Abdel Aziz</a:t>
            </a:r>
          </a:p>
        </p:txBody>
      </p:sp>
      <p:grpSp>
        <p:nvGrpSpPr>
          <p:cNvPr id="6" name="Google Shape;2534;p57"/>
          <p:cNvGrpSpPr/>
          <p:nvPr/>
        </p:nvGrpSpPr>
        <p:grpSpPr>
          <a:xfrm>
            <a:off x="4595495" y="2795905"/>
            <a:ext cx="680720" cy="445135"/>
            <a:chOff x="1379798" y="1723250"/>
            <a:chExt cx="397887" cy="397887"/>
          </a:xfrm>
          <a:solidFill>
            <a:srgbClr val="7966E4"/>
          </a:solidFill>
        </p:grpSpPr>
        <p:sp>
          <p:nvSpPr>
            <p:cNvPr id="10" name="Google Shape;2535;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1" name="Google Shape;2536;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2" name="Google Shape;2537;p57">
              <a:hlinkClick r:id="rId4" action="ppaction://hlinkfile"/>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3" name="Google Shape;2538;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pic>
        <p:nvPicPr>
          <p:cNvPr id="8" name="Picture 7">
            <a:hlinkClick r:id="rId5"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1255" y="2775585"/>
            <a:ext cx="1138555" cy="440055"/>
          </a:xfrm>
          <a:prstGeom prst="rect">
            <a:avLst/>
          </a:prstGeom>
        </p:spPr>
      </p:pic>
      <p:grpSp>
        <p:nvGrpSpPr>
          <p:cNvPr id="16" name="Google Shape;2366;p55"/>
          <p:cNvGrpSpPr/>
          <p:nvPr/>
        </p:nvGrpSpPr>
        <p:grpSpPr>
          <a:xfrm>
            <a:off x="8313420" y="4518025"/>
            <a:ext cx="959485" cy="299720"/>
            <a:chOff x="1492675" y="1520750"/>
            <a:chExt cx="481825" cy="310575"/>
          </a:xfrm>
        </p:grpSpPr>
        <p:sp>
          <p:nvSpPr>
            <p:cNvPr id="26" name="Google Shape;2367;p55">
              <a:hlinkClick r:id="rId7" action="ppaction://hlinkfile"/>
            </p:cNvPr>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27" name="Google Shape;2368;p5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sp>
        <p:nvSpPr>
          <p:cNvPr id="17" name="TextBox 1"/>
          <p:cNvSpPr txBox="1"/>
          <p:nvPr/>
        </p:nvSpPr>
        <p:spPr>
          <a:xfrm>
            <a:off x="1432560" y="4518025"/>
            <a:ext cx="2846070" cy="36830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solidFill>
                  <a:schemeClr val="tx1"/>
                </a:solidFill>
                <a:latin typeface="Cairo" pitchFamily="2" charset="-78"/>
                <a:cs typeface="Cairo" pitchFamily="2" charset="-78"/>
              </a:rPr>
              <a:t>Ahmed Gomaa</a:t>
            </a:r>
          </a:p>
        </p:txBody>
      </p:sp>
      <p:grpSp>
        <p:nvGrpSpPr>
          <p:cNvPr id="18" name="Google Shape;2534;p57"/>
          <p:cNvGrpSpPr/>
          <p:nvPr/>
        </p:nvGrpSpPr>
        <p:grpSpPr>
          <a:xfrm>
            <a:off x="4608195" y="4469765"/>
            <a:ext cx="664210" cy="423545"/>
            <a:chOff x="1379798" y="1723250"/>
            <a:chExt cx="397887" cy="397887"/>
          </a:xfrm>
          <a:solidFill>
            <a:srgbClr val="7966E4"/>
          </a:solidFill>
        </p:grpSpPr>
        <p:sp>
          <p:nvSpPr>
            <p:cNvPr id="22" name="Google Shape;2535;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2536;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 name="Google Shape;2537;p57">
              <a:hlinkClick r:id="rId8" action="ppaction://hlinkfile"/>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 name="Google Shape;2538;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pic>
        <p:nvPicPr>
          <p:cNvPr id="20" name="Picture 19">
            <a:hlinkClick r:id="rId9" action="ppaction://hlinkfil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800" y="4457065"/>
            <a:ext cx="1138555" cy="440055"/>
          </a:xfrm>
          <a:prstGeom prst="rect">
            <a:avLst/>
          </a:prstGeom>
        </p:spPr>
      </p:pic>
      <p:sp>
        <p:nvSpPr>
          <p:cNvPr id="3" name="Text Box 2"/>
          <p:cNvSpPr txBox="1"/>
          <p:nvPr/>
        </p:nvSpPr>
        <p:spPr>
          <a:xfrm>
            <a:off x="1325245" y="1092200"/>
            <a:ext cx="2843530" cy="460375"/>
          </a:xfrm>
          <a:prstGeom prst="rect">
            <a:avLst/>
          </a:prstGeom>
          <a:noFill/>
        </p:spPr>
        <p:txBody>
          <a:bodyPr wrap="square" rtlCol="0">
            <a:spAutoFit/>
          </a:bodyPr>
          <a:lstStyle/>
          <a:p>
            <a:pPr algn="l"/>
            <a:r>
              <a:rPr lang="en-US" sz="2400" b="1">
                <a:solidFill>
                  <a:schemeClr val="bg2"/>
                </a:solidFill>
                <a:latin typeface="Bahnschrift" panose="020B0502040204020203" charset="0"/>
                <a:cs typeface="Bahnschrift" panose="020B0502040204020203" charset="0"/>
              </a:rPr>
              <a:t>Team Members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24464" y="108154"/>
            <a:ext cx="8357421" cy="584775"/>
          </a:xfrm>
          <a:prstGeom prst="rect">
            <a:avLst/>
          </a:prstGeom>
          <a:noFill/>
        </p:spPr>
        <p:txBody>
          <a:bodyPr wrap="square" rtlCol="0">
            <a:spAutoFit/>
          </a:bodyPr>
          <a:lstStyle/>
          <a:p>
            <a:r>
              <a:rPr lang="en-US" sz="3200" dirty="0">
                <a:solidFill>
                  <a:schemeClr val="bg1"/>
                </a:solidFill>
              </a:rPr>
              <a:t>Problem and Solution</a:t>
            </a:r>
            <a:endParaRPr lang="en-US" sz="2400" dirty="0">
              <a:solidFill>
                <a:schemeClr val="bg1"/>
              </a:solidFill>
            </a:endParaRPr>
          </a:p>
        </p:txBody>
      </p:sp>
      <p:sp>
        <p:nvSpPr>
          <p:cNvPr id="3" name="TextBox 2"/>
          <p:cNvSpPr txBox="1"/>
          <p:nvPr/>
        </p:nvSpPr>
        <p:spPr>
          <a:xfrm>
            <a:off x="324464" y="1466708"/>
            <a:ext cx="4680155" cy="369332"/>
          </a:xfrm>
          <a:prstGeom prst="rect">
            <a:avLst/>
          </a:prstGeom>
          <a:noFill/>
        </p:spPr>
        <p:txBody>
          <a:bodyPr wrap="square" rtlCol="0">
            <a:spAutoFit/>
          </a:bodyPr>
          <a:lstStyle/>
          <a:p>
            <a:r>
              <a:rPr lang="en-US" sz="1800" dirty="0"/>
              <a:t>Methods of Controlling Plant Diseases:</a:t>
            </a:r>
          </a:p>
        </p:txBody>
      </p:sp>
      <p:sp>
        <p:nvSpPr>
          <p:cNvPr id="4" name="TextBox 3"/>
          <p:cNvSpPr txBox="1"/>
          <p:nvPr/>
        </p:nvSpPr>
        <p:spPr>
          <a:xfrm>
            <a:off x="324464" y="1960255"/>
            <a:ext cx="4680154" cy="1600438"/>
          </a:xfrm>
          <a:prstGeom prst="rect">
            <a:avLst/>
          </a:prstGeom>
          <a:noFill/>
        </p:spPr>
        <p:txBody>
          <a:bodyPr wrap="square" rtlCol="0">
            <a:spAutoFit/>
          </a:bodyPr>
          <a:lstStyle/>
          <a:p>
            <a:r>
              <a:rPr lang="en-US" b="1" dirty="0"/>
              <a:t>Use a Mulch Layer :</a:t>
            </a:r>
          </a:p>
          <a:p>
            <a:endParaRPr lang="en-US" dirty="0"/>
          </a:p>
          <a:p>
            <a:r>
              <a:rPr lang="en-US" dirty="0"/>
              <a:t>Mulching prevents soil from splashing onto plants and also fruit from touching the bare ground. This will help prevent rots on mature fruit. Mulches also are a sound cultural practice to help conserve soil moisture and reduce weed infestations.</a:t>
            </a:r>
          </a:p>
        </p:txBody>
      </p:sp>
      <p:sp>
        <p:nvSpPr>
          <p:cNvPr id="5" name="TextBox 4"/>
          <p:cNvSpPr txBox="1"/>
          <p:nvPr/>
        </p:nvSpPr>
        <p:spPr>
          <a:xfrm>
            <a:off x="324464" y="3984102"/>
            <a:ext cx="4680154" cy="1815882"/>
          </a:xfrm>
          <a:prstGeom prst="rect">
            <a:avLst/>
          </a:prstGeom>
          <a:noFill/>
        </p:spPr>
        <p:txBody>
          <a:bodyPr wrap="square" rtlCol="0">
            <a:spAutoFit/>
          </a:bodyPr>
          <a:lstStyle/>
          <a:p>
            <a:r>
              <a:rPr lang="en-US" b="1" dirty="0"/>
              <a:t>Avoid Tobacco When Working in the Garden :</a:t>
            </a:r>
          </a:p>
          <a:p>
            <a:endParaRPr lang="en-US" dirty="0"/>
          </a:p>
          <a:p>
            <a:r>
              <a:rPr lang="en-US" dirty="0"/>
              <a:t>If you use tobacco, wash your hands thoroughly before handling plants. This practice will prevent the spread of tobacco mosaic virus, which can infect many different kinds of vegetables, particularly solanaceous crops (plants related to the nightshade family) such as tomatoes and peppers.</a:t>
            </a:r>
            <a:endParaRPr lang="en-US" sz="1200" dirty="0"/>
          </a:p>
        </p:txBody>
      </p:sp>
      <p:sp>
        <p:nvSpPr>
          <p:cNvPr id="6" name="TextBox 5"/>
          <p:cNvSpPr txBox="1"/>
          <p:nvPr/>
        </p:nvSpPr>
        <p:spPr>
          <a:xfrm>
            <a:off x="5222671" y="3984102"/>
            <a:ext cx="4680154" cy="1815882"/>
          </a:xfrm>
          <a:prstGeom prst="rect">
            <a:avLst/>
          </a:prstGeom>
          <a:noFill/>
        </p:spPr>
        <p:txBody>
          <a:bodyPr wrap="square" rtlCol="0">
            <a:spAutoFit/>
          </a:bodyPr>
          <a:lstStyle/>
          <a:p>
            <a:r>
              <a:rPr lang="en-US" b="1" dirty="0"/>
              <a:t>Trap Crops :</a:t>
            </a:r>
          </a:p>
          <a:p>
            <a:endParaRPr lang="en-US" dirty="0"/>
          </a:p>
          <a:p>
            <a:r>
              <a:rPr lang="en-US" dirty="0"/>
              <a:t>Using trap crops helps manage virus diseases and aphid populations. A few rows of a trap crop (such as rye or corn) around the vegetable garden will cause aphids to feed there first, possibly loosening the virus they may carry. Trap crops can limit aphid damage and help reduce the incidence of virus diseases.</a:t>
            </a:r>
            <a:endParaRPr lang="en-US" sz="1100" dirty="0"/>
          </a:p>
        </p:txBody>
      </p:sp>
      <p:sp>
        <p:nvSpPr>
          <p:cNvPr id="7" name="TextBox 6"/>
          <p:cNvSpPr txBox="1"/>
          <p:nvPr/>
        </p:nvSpPr>
        <p:spPr>
          <a:xfrm>
            <a:off x="4951412" y="1960254"/>
            <a:ext cx="4467891" cy="1468745"/>
          </a:xfrm>
          <a:prstGeom prst="rect">
            <a:avLst/>
          </a:prstGeom>
          <a:noFill/>
        </p:spPr>
        <p:txBody>
          <a:bodyPr wrap="square" rtlCol="0">
            <a:spAutoFit/>
          </a:bodyPr>
          <a:lstStyle/>
          <a:p>
            <a:r>
              <a:rPr lang="en-US" b="1" dirty="0"/>
              <a:t>Proper Spacing and Trellising :</a:t>
            </a:r>
          </a:p>
          <a:p>
            <a:endParaRPr lang="en-US" dirty="0"/>
          </a:p>
          <a:p>
            <a:r>
              <a:rPr lang="en-US" sz="1200" dirty="0"/>
              <a:t>Space plants properly to allow growth and air circulation. Staking or trellising prevents soil contact with the foliage and fruit, reducing the incidence of diseases such as fruit rots. Trellising also promotes foliage drying, discouraging the growth of pathogens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93289" y="206477"/>
            <a:ext cx="8357421" cy="584775"/>
          </a:xfrm>
          <a:prstGeom prst="rect">
            <a:avLst/>
          </a:prstGeom>
          <a:noFill/>
        </p:spPr>
        <p:txBody>
          <a:bodyPr wrap="square" rtlCol="0">
            <a:spAutoFit/>
          </a:bodyPr>
          <a:lstStyle/>
          <a:p>
            <a:r>
              <a:rPr lang="en-US" sz="3200" dirty="0">
                <a:solidFill>
                  <a:schemeClr val="bg1"/>
                </a:solidFill>
              </a:rPr>
              <a:t>Deployment</a:t>
            </a:r>
            <a:endParaRPr lang="en-US" sz="2400" dirty="0">
              <a:solidFill>
                <a:schemeClr val="bg1"/>
              </a:solidFill>
            </a:endParaRPr>
          </a:p>
        </p:txBody>
      </p:sp>
      <p:sp>
        <p:nvSpPr>
          <p:cNvPr id="3" name="TextBox 2"/>
          <p:cNvSpPr txBox="1"/>
          <p:nvPr/>
        </p:nvSpPr>
        <p:spPr>
          <a:xfrm>
            <a:off x="371703" y="1592632"/>
            <a:ext cx="5801034" cy="646331"/>
          </a:xfrm>
          <a:prstGeom prst="rect">
            <a:avLst/>
          </a:prstGeom>
          <a:noFill/>
        </p:spPr>
        <p:txBody>
          <a:bodyPr wrap="square" rtlCol="0">
            <a:spAutoFit/>
          </a:bodyPr>
          <a:lstStyle/>
          <a:p>
            <a:r>
              <a:rPr lang="en-US" sz="1800" dirty="0"/>
              <a:t>Check Our Website that has been made using frontend development for Plant Disease Detection </a:t>
            </a:r>
          </a:p>
        </p:txBody>
      </p:sp>
      <p:grpSp>
        <p:nvGrpSpPr>
          <p:cNvPr id="6" name="Google Shape;2262;p54"/>
          <p:cNvGrpSpPr/>
          <p:nvPr/>
        </p:nvGrpSpPr>
        <p:grpSpPr>
          <a:xfrm>
            <a:off x="393289" y="2448233"/>
            <a:ext cx="6931743" cy="3411795"/>
            <a:chOff x="1794625" y="1690028"/>
            <a:chExt cx="4004425" cy="2924698"/>
          </a:xfrm>
        </p:grpSpPr>
        <p:sp>
          <p:nvSpPr>
            <p:cNvPr id="10" name="Google Shape;2263;p54"/>
            <p:cNvSpPr/>
            <p:nvPr/>
          </p:nvSpPr>
          <p:spPr>
            <a:xfrm>
              <a:off x="1794626" y="1690028"/>
              <a:ext cx="4004424" cy="2924698"/>
            </a:xfrm>
            <a:custGeom>
              <a:avLst/>
              <a:gdLst/>
              <a:ahLst/>
              <a:cxnLst/>
              <a:rect l="l" t="t" r="r" b="b"/>
              <a:pathLst>
                <a:path w="160177" h="111330" extrusionOk="0">
                  <a:moveTo>
                    <a:pt x="2757" y="1"/>
                  </a:moveTo>
                  <a:cubicBezTo>
                    <a:pt x="1304" y="1"/>
                    <a:pt x="1" y="1179"/>
                    <a:pt x="1" y="2758"/>
                  </a:cubicBezTo>
                  <a:lnTo>
                    <a:pt x="1" y="108422"/>
                  </a:lnTo>
                  <a:cubicBezTo>
                    <a:pt x="1" y="110026"/>
                    <a:pt x="1304" y="111330"/>
                    <a:pt x="2757" y="111330"/>
                  </a:cubicBezTo>
                  <a:lnTo>
                    <a:pt x="157696" y="111330"/>
                  </a:lnTo>
                  <a:cubicBezTo>
                    <a:pt x="159149" y="111330"/>
                    <a:pt x="160177" y="110026"/>
                    <a:pt x="160177" y="108422"/>
                  </a:cubicBezTo>
                  <a:lnTo>
                    <a:pt x="160177" y="2758"/>
                  </a:lnTo>
                  <a:cubicBezTo>
                    <a:pt x="160177" y="1179"/>
                    <a:pt x="159149" y="1"/>
                    <a:pt x="157696" y="1"/>
                  </a:cubicBezTo>
                  <a:close/>
                </a:path>
              </a:pathLst>
            </a:custGeom>
            <a:solidFill>
              <a:schemeClr val="bg1">
                <a:lumMod val="6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1" name="Google Shape;2264;p54"/>
            <p:cNvSpPr/>
            <p:nvPr/>
          </p:nvSpPr>
          <p:spPr>
            <a:xfrm>
              <a:off x="1794625" y="1805800"/>
              <a:ext cx="4004425" cy="292625"/>
            </a:xfrm>
            <a:custGeom>
              <a:avLst/>
              <a:gdLst/>
              <a:ahLst/>
              <a:cxnLst/>
              <a:rect l="l" t="t" r="r" b="b"/>
              <a:pathLst>
                <a:path w="160177" h="11705" extrusionOk="0">
                  <a:moveTo>
                    <a:pt x="2757" y="0"/>
                  </a:moveTo>
                  <a:cubicBezTo>
                    <a:pt x="1304" y="0"/>
                    <a:pt x="1" y="1153"/>
                    <a:pt x="1" y="2732"/>
                  </a:cubicBezTo>
                  <a:lnTo>
                    <a:pt x="1" y="11704"/>
                  </a:lnTo>
                  <a:lnTo>
                    <a:pt x="160177" y="11704"/>
                  </a:lnTo>
                  <a:lnTo>
                    <a:pt x="160177" y="2732"/>
                  </a:lnTo>
                  <a:cubicBezTo>
                    <a:pt x="160177" y="1153"/>
                    <a:pt x="159149" y="0"/>
                    <a:pt x="157696"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2" name="Google Shape;2265;p54"/>
            <p:cNvSpPr/>
            <p:nvPr/>
          </p:nvSpPr>
          <p:spPr>
            <a:xfrm>
              <a:off x="1971325" y="4227475"/>
              <a:ext cx="3628475" cy="20700"/>
            </a:xfrm>
            <a:custGeom>
              <a:avLst/>
              <a:gdLst/>
              <a:ahLst/>
              <a:cxnLst/>
              <a:rect l="l" t="t" r="r" b="b"/>
              <a:pathLst>
                <a:path w="145139" h="828" extrusionOk="0">
                  <a:moveTo>
                    <a:pt x="0" y="1"/>
                  </a:moveTo>
                  <a:lnTo>
                    <a:pt x="0" y="828"/>
                  </a:lnTo>
                  <a:lnTo>
                    <a:pt x="145139" y="828"/>
                  </a:lnTo>
                  <a:lnTo>
                    <a:pt x="145139" y="1"/>
                  </a:lnTo>
                  <a:close/>
                </a:path>
              </a:pathLst>
            </a:custGeom>
            <a:solidFill>
              <a:srgbClr val="D9E3E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3" name="Google Shape;2266;p54"/>
            <p:cNvSpPr/>
            <p:nvPr/>
          </p:nvSpPr>
          <p:spPr>
            <a:xfrm>
              <a:off x="1971325" y="4227475"/>
              <a:ext cx="1481850" cy="20700"/>
            </a:xfrm>
            <a:custGeom>
              <a:avLst/>
              <a:gdLst/>
              <a:ahLst/>
              <a:cxnLst/>
              <a:rect l="l" t="t" r="r" b="b"/>
              <a:pathLst>
                <a:path w="59274" h="828" extrusionOk="0">
                  <a:moveTo>
                    <a:pt x="0" y="1"/>
                  </a:moveTo>
                  <a:lnTo>
                    <a:pt x="0" y="828"/>
                  </a:lnTo>
                  <a:lnTo>
                    <a:pt x="59274" y="828"/>
                  </a:lnTo>
                  <a:lnTo>
                    <a:pt x="5927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4" name="Google Shape;2267;p54"/>
            <p:cNvSpPr/>
            <p:nvPr/>
          </p:nvSpPr>
          <p:spPr>
            <a:xfrm>
              <a:off x="266617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5" name="Google Shape;2268;p54"/>
            <p:cNvSpPr/>
            <p:nvPr/>
          </p:nvSpPr>
          <p:spPr>
            <a:xfrm>
              <a:off x="2778975" y="4340275"/>
              <a:ext cx="22575" cy="135350"/>
            </a:xfrm>
            <a:custGeom>
              <a:avLst/>
              <a:gdLst/>
              <a:ahLst/>
              <a:cxnLst/>
              <a:rect l="l" t="t" r="r" b="b"/>
              <a:pathLst>
                <a:path w="903" h="5414" extrusionOk="0">
                  <a:moveTo>
                    <a:pt x="0" y="0"/>
                  </a:moveTo>
                  <a:lnTo>
                    <a:pt x="0" y="5414"/>
                  </a:lnTo>
                  <a:lnTo>
                    <a:pt x="902" y="5414"/>
                  </a:lnTo>
                  <a:lnTo>
                    <a:pt x="90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6" name="Google Shape;2269;p54"/>
            <p:cNvSpPr/>
            <p:nvPr/>
          </p:nvSpPr>
          <p:spPr>
            <a:xfrm>
              <a:off x="239362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7" name="Google Shape;2270;p54"/>
            <p:cNvSpPr/>
            <p:nvPr/>
          </p:nvSpPr>
          <p:spPr>
            <a:xfrm>
              <a:off x="2121075" y="4340275"/>
              <a:ext cx="95875" cy="135350"/>
            </a:xfrm>
            <a:custGeom>
              <a:avLst/>
              <a:gdLst/>
              <a:ahLst/>
              <a:cxnLst/>
              <a:rect l="l" t="t" r="r" b="b"/>
              <a:pathLst>
                <a:path w="3835" h="5414" extrusionOk="0">
                  <a:moveTo>
                    <a:pt x="3835" y="0"/>
                  </a:moveTo>
                  <a:lnTo>
                    <a:pt x="0" y="2707"/>
                  </a:lnTo>
                  <a:lnTo>
                    <a:pt x="3835" y="5414"/>
                  </a:lnTo>
                  <a:lnTo>
                    <a:pt x="383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 name="Google Shape;2271;p54"/>
            <p:cNvSpPr/>
            <p:nvPr/>
          </p:nvSpPr>
          <p:spPr>
            <a:xfrm>
              <a:off x="2081600" y="4340275"/>
              <a:ext cx="22575" cy="135350"/>
            </a:xfrm>
            <a:custGeom>
              <a:avLst/>
              <a:gdLst/>
              <a:ahLst/>
              <a:cxnLst/>
              <a:rect l="l" t="t" r="r" b="b"/>
              <a:pathLst>
                <a:path w="903" h="5414" extrusionOk="0">
                  <a:moveTo>
                    <a:pt x="0" y="0"/>
                  </a:moveTo>
                  <a:lnTo>
                    <a:pt x="0" y="5414"/>
                  </a:lnTo>
                  <a:lnTo>
                    <a:pt x="903" y="5414"/>
                  </a:lnTo>
                  <a:lnTo>
                    <a:pt x="90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9" name="Google Shape;2272;p54"/>
            <p:cNvSpPr/>
            <p:nvPr/>
          </p:nvSpPr>
          <p:spPr>
            <a:xfrm>
              <a:off x="4764575" y="4317075"/>
              <a:ext cx="176075" cy="171700"/>
            </a:xfrm>
            <a:custGeom>
              <a:avLst/>
              <a:gdLst/>
              <a:ahLst/>
              <a:cxnLst/>
              <a:rect l="l" t="t" r="r" b="b"/>
              <a:pathLst>
                <a:path w="7043" h="6868" extrusionOk="0">
                  <a:moveTo>
                    <a:pt x="3534" y="2332"/>
                  </a:moveTo>
                  <a:cubicBezTo>
                    <a:pt x="4136" y="2332"/>
                    <a:pt x="4662" y="2808"/>
                    <a:pt x="4662" y="3434"/>
                  </a:cubicBezTo>
                  <a:cubicBezTo>
                    <a:pt x="4662" y="4036"/>
                    <a:pt x="4136" y="4537"/>
                    <a:pt x="3534" y="4537"/>
                  </a:cubicBezTo>
                  <a:cubicBezTo>
                    <a:pt x="2907" y="4537"/>
                    <a:pt x="2406" y="4036"/>
                    <a:pt x="2406" y="3434"/>
                  </a:cubicBezTo>
                  <a:cubicBezTo>
                    <a:pt x="2406" y="2808"/>
                    <a:pt x="2907" y="2332"/>
                    <a:pt x="3534" y="2332"/>
                  </a:cubicBezTo>
                  <a:close/>
                  <a:moveTo>
                    <a:pt x="3133" y="1"/>
                  </a:moveTo>
                  <a:cubicBezTo>
                    <a:pt x="3058" y="1"/>
                    <a:pt x="2707" y="928"/>
                    <a:pt x="2707" y="928"/>
                  </a:cubicBezTo>
                  <a:lnTo>
                    <a:pt x="2281" y="1104"/>
                  </a:lnTo>
                  <a:cubicBezTo>
                    <a:pt x="2281" y="1104"/>
                    <a:pt x="1385" y="726"/>
                    <a:pt x="1308" y="726"/>
                  </a:cubicBezTo>
                  <a:cubicBezTo>
                    <a:pt x="1306" y="726"/>
                    <a:pt x="1304" y="727"/>
                    <a:pt x="1303" y="728"/>
                  </a:cubicBezTo>
                  <a:lnTo>
                    <a:pt x="752" y="1279"/>
                  </a:lnTo>
                  <a:cubicBezTo>
                    <a:pt x="727" y="1304"/>
                    <a:pt x="1153" y="2231"/>
                    <a:pt x="1153" y="2231"/>
                  </a:cubicBezTo>
                  <a:lnTo>
                    <a:pt x="978" y="2632"/>
                  </a:lnTo>
                  <a:cubicBezTo>
                    <a:pt x="978" y="2632"/>
                    <a:pt x="0" y="3008"/>
                    <a:pt x="0" y="3058"/>
                  </a:cubicBezTo>
                  <a:lnTo>
                    <a:pt x="0" y="3810"/>
                  </a:lnTo>
                  <a:cubicBezTo>
                    <a:pt x="0" y="3860"/>
                    <a:pt x="978" y="4211"/>
                    <a:pt x="978" y="4211"/>
                  </a:cubicBezTo>
                  <a:lnTo>
                    <a:pt x="1153" y="4637"/>
                  </a:lnTo>
                  <a:cubicBezTo>
                    <a:pt x="1153" y="4637"/>
                    <a:pt x="752" y="5565"/>
                    <a:pt x="777" y="5590"/>
                  </a:cubicBezTo>
                  <a:lnTo>
                    <a:pt x="1328" y="6141"/>
                  </a:lnTo>
                  <a:cubicBezTo>
                    <a:pt x="1329" y="6142"/>
                    <a:pt x="1331" y="6142"/>
                    <a:pt x="1333" y="6142"/>
                  </a:cubicBezTo>
                  <a:cubicBezTo>
                    <a:pt x="1406" y="6142"/>
                    <a:pt x="2281" y="5740"/>
                    <a:pt x="2281" y="5740"/>
                  </a:cubicBezTo>
                  <a:lnTo>
                    <a:pt x="2732" y="5916"/>
                  </a:lnTo>
                  <a:cubicBezTo>
                    <a:pt x="2732" y="5916"/>
                    <a:pt x="3108" y="6868"/>
                    <a:pt x="3158" y="6868"/>
                  </a:cubicBezTo>
                  <a:lnTo>
                    <a:pt x="3935" y="6868"/>
                  </a:lnTo>
                  <a:cubicBezTo>
                    <a:pt x="3985" y="6868"/>
                    <a:pt x="4336" y="5916"/>
                    <a:pt x="4336" y="5916"/>
                  </a:cubicBezTo>
                  <a:lnTo>
                    <a:pt x="4762" y="5740"/>
                  </a:lnTo>
                  <a:cubicBezTo>
                    <a:pt x="4762" y="5740"/>
                    <a:pt x="5658" y="6117"/>
                    <a:pt x="5735" y="6117"/>
                  </a:cubicBezTo>
                  <a:cubicBezTo>
                    <a:pt x="5737" y="6117"/>
                    <a:pt x="5739" y="6117"/>
                    <a:pt x="5740" y="6116"/>
                  </a:cubicBezTo>
                  <a:lnTo>
                    <a:pt x="6291" y="5565"/>
                  </a:lnTo>
                  <a:cubicBezTo>
                    <a:pt x="6341" y="5540"/>
                    <a:pt x="5890" y="4637"/>
                    <a:pt x="5890" y="4637"/>
                  </a:cubicBezTo>
                  <a:lnTo>
                    <a:pt x="6065" y="4211"/>
                  </a:lnTo>
                  <a:cubicBezTo>
                    <a:pt x="6065" y="4211"/>
                    <a:pt x="7043" y="3835"/>
                    <a:pt x="7043" y="3785"/>
                  </a:cubicBezTo>
                  <a:lnTo>
                    <a:pt x="7043" y="3033"/>
                  </a:lnTo>
                  <a:cubicBezTo>
                    <a:pt x="7043" y="2983"/>
                    <a:pt x="6065" y="2632"/>
                    <a:pt x="6065" y="2632"/>
                  </a:cubicBezTo>
                  <a:lnTo>
                    <a:pt x="5890" y="2206"/>
                  </a:lnTo>
                  <a:cubicBezTo>
                    <a:pt x="5890" y="2206"/>
                    <a:pt x="6316" y="1279"/>
                    <a:pt x="6266" y="1254"/>
                  </a:cubicBezTo>
                  <a:lnTo>
                    <a:pt x="5714" y="728"/>
                  </a:lnTo>
                  <a:cubicBezTo>
                    <a:pt x="5713" y="725"/>
                    <a:pt x="5709" y="724"/>
                    <a:pt x="5702" y="724"/>
                  </a:cubicBezTo>
                  <a:cubicBezTo>
                    <a:pt x="5589" y="724"/>
                    <a:pt x="4762" y="1104"/>
                    <a:pt x="4762" y="1104"/>
                  </a:cubicBezTo>
                  <a:lnTo>
                    <a:pt x="4336" y="928"/>
                  </a:lnTo>
                  <a:cubicBezTo>
                    <a:pt x="4336" y="928"/>
                    <a:pt x="3935" y="1"/>
                    <a:pt x="388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 name="Google Shape;2273;p54"/>
            <p:cNvSpPr/>
            <p:nvPr/>
          </p:nvSpPr>
          <p:spPr>
            <a:xfrm>
              <a:off x="5064700" y="4335875"/>
              <a:ext cx="200525" cy="131600"/>
            </a:xfrm>
            <a:custGeom>
              <a:avLst/>
              <a:gdLst/>
              <a:ahLst/>
              <a:cxnLst/>
              <a:rect l="l" t="t" r="r" b="b"/>
              <a:pathLst>
                <a:path w="8021" h="5264" extrusionOk="0">
                  <a:moveTo>
                    <a:pt x="7419" y="577"/>
                  </a:moveTo>
                  <a:lnTo>
                    <a:pt x="7419" y="4662"/>
                  </a:lnTo>
                  <a:lnTo>
                    <a:pt x="602" y="4662"/>
                  </a:lnTo>
                  <a:lnTo>
                    <a:pt x="602" y="577"/>
                  </a:lnTo>
                  <a:close/>
                  <a:moveTo>
                    <a:pt x="0" y="1"/>
                  </a:moveTo>
                  <a:lnTo>
                    <a:pt x="0" y="5264"/>
                  </a:lnTo>
                  <a:lnTo>
                    <a:pt x="8020" y="5264"/>
                  </a:lnTo>
                  <a:lnTo>
                    <a:pt x="802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 name="Google Shape;2274;p54"/>
            <p:cNvSpPr/>
            <p:nvPr/>
          </p:nvSpPr>
          <p:spPr>
            <a:xfrm>
              <a:off x="5480725" y="4321475"/>
              <a:ext cx="65200" cy="65800"/>
            </a:xfrm>
            <a:custGeom>
              <a:avLst/>
              <a:gdLst/>
              <a:ahLst/>
              <a:cxnLst/>
              <a:rect l="l" t="t" r="r" b="b"/>
              <a:pathLst>
                <a:path w="2608" h="2632" extrusionOk="0">
                  <a:moveTo>
                    <a:pt x="1" y="0"/>
                  </a:moveTo>
                  <a:lnTo>
                    <a:pt x="1" y="602"/>
                  </a:lnTo>
                  <a:lnTo>
                    <a:pt x="2031" y="602"/>
                  </a:lnTo>
                  <a:lnTo>
                    <a:pt x="2031" y="2632"/>
                  </a:lnTo>
                  <a:lnTo>
                    <a:pt x="2607" y="2632"/>
                  </a:lnTo>
                  <a:lnTo>
                    <a:pt x="260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 name="Google Shape;2275;p54"/>
            <p:cNvSpPr/>
            <p:nvPr/>
          </p:nvSpPr>
          <p:spPr>
            <a:xfrm>
              <a:off x="5386125" y="4321475"/>
              <a:ext cx="65825" cy="65800"/>
            </a:xfrm>
            <a:custGeom>
              <a:avLst/>
              <a:gdLst/>
              <a:ahLst/>
              <a:cxnLst/>
              <a:rect l="l" t="t" r="r" b="b"/>
              <a:pathLst>
                <a:path w="2633" h="2632" extrusionOk="0">
                  <a:moveTo>
                    <a:pt x="0" y="0"/>
                  </a:moveTo>
                  <a:lnTo>
                    <a:pt x="0" y="2632"/>
                  </a:lnTo>
                  <a:lnTo>
                    <a:pt x="602" y="2632"/>
                  </a:lnTo>
                  <a:lnTo>
                    <a:pt x="602" y="602"/>
                  </a:lnTo>
                  <a:lnTo>
                    <a:pt x="2632" y="602"/>
                  </a:lnTo>
                  <a:lnTo>
                    <a:pt x="263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2276;p54"/>
            <p:cNvSpPr/>
            <p:nvPr/>
          </p:nvSpPr>
          <p:spPr>
            <a:xfrm>
              <a:off x="5480725" y="4416075"/>
              <a:ext cx="65200" cy="65200"/>
            </a:xfrm>
            <a:custGeom>
              <a:avLst/>
              <a:gdLst/>
              <a:ahLst/>
              <a:cxnLst/>
              <a:rect l="l" t="t" r="r" b="b"/>
              <a:pathLst>
                <a:path w="2608" h="2608" extrusionOk="0">
                  <a:moveTo>
                    <a:pt x="2031" y="1"/>
                  </a:moveTo>
                  <a:lnTo>
                    <a:pt x="2031" y="2031"/>
                  </a:lnTo>
                  <a:lnTo>
                    <a:pt x="1" y="2031"/>
                  </a:lnTo>
                  <a:lnTo>
                    <a:pt x="1" y="2607"/>
                  </a:lnTo>
                  <a:lnTo>
                    <a:pt x="2607" y="2607"/>
                  </a:lnTo>
                  <a:lnTo>
                    <a:pt x="2607"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 name="Google Shape;2277;p54"/>
            <p:cNvSpPr/>
            <p:nvPr/>
          </p:nvSpPr>
          <p:spPr>
            <a:xfrm>
              <a:off x="5386125" y="4416075"/>
              <a:ext cx="65825" cy="65200"/>
            </a:xfrm>
            <a:custGeom>
              <a:avLst/>
              <a:gdLst/>
              <a:ahLst/>
              <a:cxnLst/>
              <a:rect l="l" t="t" r="r" b="b"/>
              <a:pathLst>
                <a:path w="2633" h="2608" extrusionOk="0">
                  <a:moveTo>
                    <a:pt x="0" y="1"/>
                  </a:moveTo>
                  <a:lnTo>
                    <a:pt x="0" y="2607"/>
                  </a:lnTo>
                  <a:lnTo>
                    <a:pt x="2632" y="2607"/>
                  </a:lnTo>
                  <a:lnTo>
                    <a:pt x="2632" y="2031"/>
                  </a:lnTo>
                  <a:lnTo>
                    <a:pt x="602" y="2031"/>
                  </a:lnTo>
                  <a:lnTo>
                    <a:pt x="60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 name="Google Shape;2278;p54"/>
            <p:cNvSpPr/>
            <p:nvPr/>
          </p:nvSpPr>
          <p:spPr>
            <a:xfrm>
              <a:off x="3419325" y="4202425"/>
              <a:ext cx="70200" cy="69575"/>
            </a:xfrm>
            <a:custGeom>
              <a:avLst/>
              <a:gdLst/>
              <a:ahLst/>
              <a:cxnLst/>
              <a:rect l="l" t="t" r="r" b="b"/>
              <a:pathLst>
                <a:path w="2808" h="2783" extrusionOk="0">
                  <a:moveTo>
                    <a:pt x="1404" y="0"/>
                  </a:moveTo>
                  <a:cubicBezTo>
                    <a:pt x="627" y="0"/>
                    <a:pt x="0" y="627"/>
                    <a:pt x="0" y="1404"/>
                  </a:cubicBezTo>
                  <a:cubicBezTo>
                    <a:pt x="0" y="2156"/>
                    <a:pt x="627" y="2782"/>
                    <a:pt x="1404" y="2782"/>
                  </a:cubicBezTo>
                  <a:cubicBezTo>
                    <a:pt x="2181" y="2782"/>
                    <a:pt x="2807" y="2156"/>
                    <a:pt x="2807" y="1404"/>
                  </a:cubicBezTo>
                  <a:cubicBezTo>
                    <a:pt x="2807" y="627"/>
                    <a:pt x="2181" y="0"/>
                    <a:pt x="1404"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7" name="Google Shape;2280;p54"/>
          <p:cNvSpPr/>
          <p:nvPr/>
        </p:nvSpPr>
        <p:spPr>
          <a:xfrm>
            <a:off x="2045835" y="3507064"/>
            <a:ext cx="1332936" cy="880372"/>
          </a:xfrm>
          <a:custGeom>
            <a:avLst/>
            <a:gdLst/>
            <a:ahLst/>
            <a:cxnLst/>
            <a:rect l="l" t="t" r="r" b="b"/>
            <a:pathLst>
              <a:path w="36718" h="36718" extrusionOk="0">
                <a:moveTo>
                  <a:pt x="18346" y="1"/>
                </a:moveTo>
                <a:cubicBezTo>
                  <a:pt x="8221" y="1"/>
                  <a:pt x="0" y="8221"/>
                  <a:pt x="0" y="18347"/>
                </a:cubicBezTo>
                <a:cubicBezTo>
                  <a:pt x="0" y="28497"/>
                  <a:pt x="8221" y="36718"/>
                  <a:pt x="18346" y="36718"/>
                </a:cubicBezTo>
                <a:cubicBezTo>
                  <a:pt x="28496" y="36718"/>
                  <a:pt x="36717" y="28497"/>
                  <a:pt x="36717" y="18347"/>
                </a:cubicBezTo>
                <a:cubicBezTo>
                  <a:pt x="36717" y="8221"/>
                  <a:pt x="28496" y="1"/>
                  <a:pt x="1834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pic>
        <p:nvPicPr>
          <p:cNvPr id="5" name="Picture 4" descr="Graphical user interface&#10;&#10;Description automatically generated">
            <a:extLst>
              <a:ext uri="{FF2B5EF4-FFF2-40B4-BE49-F238E27FC236}">
                <a16:creationId xmlns:a16="http://schemas.microsoft.com/office/drawing/2014/main" id="{6E429F38-4FDC-BAB2-57C7-6E5779A0927D}"/>
              </a:ext>
            </a:extLst>
          </p:cNvPr>
          <p:cNvPicPr>
            <a:picLocks noChangeAspect="1"/>
          </p:cNvPicPr>
          <p:nvPr/>
        </p:nvPicPr>
        <p:blipFill>
          <a:blip r:embed="rId3"/>
          <a:stretch>
            <a:fillRect/>
          </a:stretch>
        </p:blipFill>
        <p:spPr>
          <a:xfrm>
            <a:off x="393289" y="2583286"/>
            <a:ext cx="6931742" cy="2686118"/>
          </a:xfrm>
          <a:prstGeom prst="rect">
            <a:avLst/>
          </a:prstGeom>
        </p:spPr>
      </p:pic>
      <p:sp>
        <p:nvSpPr>
          <p:cNvPr id="8" name="Google Shape;2281;p54"/>
          <p:cNvSpPr/>
          <p:nvPr/>
        </p:nvSpPr>
        <p:spPr>
          <a:xfrm>
            <a:off x="3592105" y="3863553"/>
            <a:ext cx="534110" cy="466944"/>
          </a:xfrm>
          <a:custGeom>
            <a:avLst/>
            <a:gdLst/>
            <a:ahLst/>
            <a:cxnLst/>
            <a:rect l="l" t="t" r="r" b="b"/>
            <a:pathLst>
              <a:path w="14713" h="19475" extrusionOk="0">
                <a:moveTo>
                  <a:pt x="1" y="0"/>
                </a:moveTo>
                <a:lnTo>
                  <a:pt x="1" y="19474"/>
                </a:lnTo>
                <a:lnTo>
                  <a:pt x="14713" y="9725"/>
                </a:lnTo>
                <a:lnTo>
                  <a:pt x="1"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3201854" y="2599682"/>
            <a:ext cx="5153640"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dirty="0">
                <a:latin typeface="Cairo" pitchFamily="2" charset="-78"/>
                <a:cs typeface="Cairo" pitchFamily="2" charset="-78"/>
              </a:rPr>
              <a:t>If you have any questions , Please don’t hesitate we would love to hear your honest opinion.</a:t>
            </a:r>
          </a:p>
        </p:txBody>
      </p:sp>
      <p:sp>
        <p:nvSpPr>
          <p:cNvPr id="3" name="TextBox 2"/>
          <p:cNvSpPr txBox="1"/>
          <p:nvPr/>
        </p:nvSpPr>
        <p:spPr>
          <a:xfrm>
            <a:off x="3551739" y="1303875"/>
            <a:ext cx="4454013" cy="769441"/>
          </a:xfrm>
          <a:prstGeom prst="rect">
            <a:avLst/>
          </a:prstGeom>
          <a:noFill/>
        </p:spPr>
        <p:txBody>
          <a:bodyPr wrap="square" rtlCol="0">
            <a:spAutoFit/>
          </a:bodyPr>
          <a:lstStyle/>
          <a:p>
            <a:r>
              <a:rPr lang="en-GB" sz="4400" dirty="0">
                <a:latin typeface="Cairo Black" pitchFamily="2" charset="-78"/>
                <a:cs typeface="Cairo Black" pitchFamily="2" charset="-78"/>
              </a:rPr>
              <a:t>Thank you!</a:t>
            </a: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00716" y="1613811"/>
            <a:ext cx="4649710" cy="646331"/>
          </a:xfrm>
          <a:prstGeom prst="rect">
            <a:avLst/>
          </a:prstGeom>
          <a:noFill/>
        </p:spPr>
        <p:txBody>
          <a:bodyPr wrap="square" rtlCol="0">
            <a:spAutoFit/>
          </a:bodyPr>
          <a:lstStyle/>
          <a:p>
            <a:r>
              <a:rPr lang="en-US" sz="3600" dirty="0"/>
              <a:t>Agenda</a:t>
            </a:r>
          </a:p>
        </p:txBody>
      </p:sp>
      <p:sp>
        <p:nvSpPr>
          <p:cNvPr id="5" name="TextBox 4"/>
          <p:cNvSpPr txBox="1"/>
          <p:nvPr/>
        </p:nvSpPr>
        <p:spPr>
          <a:xfrm>
            <a:off x="600710" y="3041015"/>
            <a:ext cx="4649470" cy="2245360"/>
          </a:xfrm>
          <a:prstGeom prst="rect">
            <a:avLst/>
          </a:prstGeom>
          <a:noFill/>
        </p:spPr>
        <p:txBody>
          <a:bodyPr wrap="square" rtlCol="0">
            <a:spAutoFit/>
          </a:bodyPr>
          <a:lstStyle/>
          <a:p>
            <a:pPr marL="342900" indent="-342900">
              <a:buAutoNum type="arabicPeriod"/>
            </a:pPr>
            <a:r>
              <a:rPr lang="en-US" sz="2000" dirty="0"/>
              <a:t>Introduction</a:t>
            </a:r>
          </a:p>
          <a:p>
            <a:pPr marL="342900" indent="-342900">
              <a:buAutoNum type="arabicPeriod"/>
            </a:pPr>
            <a:r>
              <a:rPr lang="en-US" sz="2000" dirty="0"/>
              <a:t>Motivation</a:t>
            </a:r>
          </a:p>
          <a:p>
            <a:pPr marL="342900" indent="-342900">
              <a:buAutoNum type="arabicPeriod"/>
            </a:pPr>
            <a:r>
              <a:rPr lang="en-US" sz="2000" dirty="0"/>
              <a:t>Data Exploration</a:t>
            </a:r>
          </a:p>
          <a:p>
            <a:pPr marL="342900" indent="-342900">
              <a:buAutoNum type="arabicPeriod"/>
            </a:pPr>
            <a:r>
              <a:rPr lang="en-US" sz="2000" dirty="0"/>
              <a:t>Data Preprocessing</a:t>
            </a:r>
          </a:p>
          <a:p>
            <a:pPr marL="342900" indent="-342900">
              <a:buAutoNum type="arabicPeriod"/>
            </a:pPr>
            <a:r>
              <a:rPr lang="en-US" sz="2000" dirty="0"/>
              <a:t>Modelling and Evaluation</a:t>
            </a:r>
          </a:p>
          <a:p>
            <a:pPr marL="342900" indent="-342900">
              <a:buAutoNum type="arabicPeriod"/>
            </a:pPr>
            <a:r>
              <a:rPr lang="en-US" sz="2000" dirty="0"/>
              <a:t>Problem and Solution</a:t>
            </a:r>
          </a:p>
          <a:p>
            <a:pPr marL="342900" indent="-342900">
              <a:buAutoNum type="arabicPeriod"/>
            </a:pPr>
            <a:r>
              <a:rPr lang="en-US" sz="2000" dirty="0"/>
              <a:t>Deployment</a:t>
            </a:r>
          </a:p>
        </p:txBody>
      </p:sp>
      <p:sp>
        <p:nvSpPr>
          <p:cNvPr id="3" name="TextBox 2"/>
          <p:cNvSpPr txBox="1"/>
          <p:nvPr/>
        </p:nvSpPr>
        <p:spPr>
          <a:xfrm>
            <a:off x="600716" y="2465774"/>
            <a:ext cx="5072497" cy="369332"/>
          </a:xfrm>
          <a:prstGeom prst="rect">
            <a:avLst/>
          </a:prstGeom>
          <a:noFill/>
        </p:spPr>
        <p:txBody>
          <a:bodyPr wrap="square" rtlCol="0">
            <a:spAutoFit/>
          </a:bodyPr>
          <a:lstStyle/>
          <a:p>
            <a:r>
              <a:rPr lang="en-US" sz="1800" dirty="0"/>
              <a:t>The Following Topics will be discussed: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TextBox 3"/>
          <p:cNvSpPr txBox="1"/>
          <p:nvPr/>
        </p:nvSpPr>
        <p:spPr>
          <a:xfrm>
            <a:off x="314631" y="147483"/>
            <a:ext cx="4090219" cy="646331"/>
          </a:xfrm>
          <a:prstGeom prst="rect">
            <a:avLst/>
          </a:prstGeom>
          <a:noFill/>
        </p:spPr>
        <p:txBody>
          <a:bodyPr wrap="square" rtlCol="0">
            <a:spAutoFit/>
          </a:bodyPr>
          <a:lstStyle/>
          <a:p>
            <a:r>
              <a:rPr lang="en-US" sz="3600" dirty="0">
                <a:solidFill>
                  <a:schemeClr val="bg1"/>
                </a:solidFill>
              </a:rPr>
              <a:t>Introduction</a:t>
            </a:r>
            <a:endParaRPr lang="en-US" sz="2600" dirty="0">
              <a:solidFill>
                <a:schemeClr val="bg1"/>
              </a:solidFill>
            </a:endParaRPr>
          </a:p>
        </p:txBody>
      </p:sp>
      <p:sp>
        <p:nvSpPr>
          <p:cNvPr id="6" name="TextBox 5"/>
          <p:cNvSpPr txBox="1"/>
          <p:nvPr/>
        </p:nvSpPr>
        <p:spPr>
          <a:xfrm>
            <a:off x="314631" y="2268796"/>
            <a:ext cx="7275871" cy="954107"/>
          </a:xfrm>
          <a:prstGeom prst="rect">
            <a:avLst/>
          </a:prstGeom>
          <a:noFill/>
        </p:spPr>
        <p:txBody>
          <a:bodyPr wrap="square" rtlCol="0">
            <a:spAutoFit/>
          </a:bodyPr>
          <a:lstStyle/>
          <a:p>
            <a:r>
              <a:rPr lang="en-US" dirty="0"/>
              <a:t>The Plant Disease Dataset </a:t>
            </a:r>
            <a:r>
              <a:rPr lang="en-US" dirty="0">
                <a:latin typeface="+mj-lt"/>
                <a:cs typeface="Aharoni" panose="020B0604020202020204" pitchFamily="2" charset="-79"/>
              </a:rPr>
              <a:t>c</a:t>
            </a:r>
            <a:r>
              <a:rPr lang="en-US" b="0" i="0" dirty="0">
                <a:effectLst/>
                <a:latin typeface="+mj-lt"/>
                <a:cs typeface="Aharoni" panose="020B0604020202020204" pitchFamily="2" charset="-79"/>
              </a:rPr>
              <a:t>onsists of about 87K RGB images of healthy and diseased</a:t>
            </a:r>
          </a:p>
          <a:p>
            <a:r>
              <a:rPr lang="en-US" b="0" i="0" dirty="0">
                <a:effectLst/>
                <a:latin typeface="+mj-lt"/>
                <a:cs typeface="Aharoni" panose="020B0604020202020204" pitchFamily="2" charset="-79"/>
              </a:rPr>
              <a:t>crop leaves which is categorized into 38 different classes. The total dataset is divided into 80/20 ratio of training and validation set preserving the directory structure. A new directory containing 33 test images is created later for prediction purpose.</a:t>
            </a:r>
            <a:endParaRPr lang="en-US" dirty="0">
              <a:latin typeface="+mj-lt"/>
              <a:cs typeface="Aharoni" panose="020B0604020202020204" pitchFamily="2" charset="-79"/>
            </a:endParaRPr>
          </a:p>
        </p:txBody>
      </p:sp>
      <p:sp>
        <p:nvSpPr>
          <p:cNvPr id="7" name="TextBox 6"/>
          <p:cNvSpPr txBox="1"/>
          <p:nvPr/>
        </p:nvSpPr>
        <p:spPr>
          <a:xfrm>
            <a:off x="314631" y="3758734"/>
            <a:ext cx="7433187" cy="1661993"/>
          </a:xfrm>
          <a:prstGeom prst="rect">
            <a:avLst/>
          </a:prstGeom>
          <a:noFill/>
        </p:spPr>
        <p:txBody>
          <a:bodyPr wrap="square" rtlCol="0">
            <a:spAutoFit/>
          </a:bodyPr>
          <a:lstStyle/>
          <a:p>
            <a:pPr algn="l"/>
            <a:r>
              <a:rPr lang="en-US" sz="1800" i="0" dirty="0">
                <a:solidFill>
                  <a:srgbClr val="000000"/>
                </a:solidFill>
                <a:effectLst/>
                <a:latin typeface="Helvetica Neue"/>
              </a:rPr>
              <a:t>Dataset Information:</a:t>
            </a:r>
          </a:p>
          <a:p>
            <a:pPr algn="l"/>
            <a:endParaRPr lang="en-US" i="0" dirty="0">
              <a:solidFill>
                <a:srgbClr val="000000"/>
              </a:solidFill>
              <a:effectLst/>
              <a:latin typeface="Helvetica Neue"/>
            </a:endParaRPr>
          </a:p>
          <a:p>
            <a:pPr algn="l"/>
            <a:r>
              <a:rPr lang="en-US" i="1" dirty="0">
                <a:solidFill>
                  <a:srgbClr val="000000"/>
                </a:solidFill>
                <a:effectLst/>
                <a:latin typeface="Helvetica Neue"/>
              </a:rPr>
              <a:t>We have 38 classes of plant disease images which contains 70295 images in training set and 17572 in valid set</a:t>
            </a:r>
          </a:p>
          <a:p>
            <a:pPr algn="l"/>
            <a:endParaRPr lang="en-US" i="1" dirty="0">
              <a:solidFill>
                <a:srgbClr val="000000"/>
              </a:solidFill>
              <a:effectLst/>
              <a:latin typeface="Helvetica Neue"/>
            </a:endParaRPr>
          </a:p>
          <a:p>
            <a:pPr algn="l"/>
            <a:r>
              <a:rPr lang="en-US" i="1" dirty="0">
                <a:solidFill>
                  <a:srgbClr val="000000"/>
                </a:solidFill>
                <a:effectLst/>
                <a:latin typeface="Helvetica Neue"/>
              </a:rPr>
              <a:t>Each class contains average of 1700-1800 number of images to work upon</a:t>
            </a:r>
          </a:p>
          <a:p>
            <a:pPr algn="l"/>
            <a:r>
              <a:rPr lang="en-US" i="1" dirty="0">
                <a:solidFill>
                  <a:srgbClr val="000000"/>
                </a:solidFill>
                <a:effectLst/>
                <a:latin typeface="Helvetica Neue"/>
              </a:rPr>
              <a:t>Each image is of size= (256,256,3)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14631" y="117987"/>
            <a:ext cx="4090219" cy="646331"/>
          </a:xfrm>
          <a:prstGeom prst="rect">
            <a:avLst/>
          </a:prstGeom>
          <a:noFill/>
        </p:spPr>
        <p:txBody>
          <a:bodyPr wrap="square" rtlCol="0">
            <a:spAutoFit/>
          </a:bodyPr>
          <a:lstStyle/>
          <a:p>
            <a:r>
              <a:rPr lang="en-US" sz="3600" dirty="0">
                <a:solidFill>
                  <a:schemeClr val="bg1"/>
                </a:solidFill>
              </a:rPr>
              <a:t>Motivation</a:t>
            </a:r>
            <a:endParaRPr lang="en-US" sz="2600" dirty="0">
              <a:solidFill>
                <a:schemeClr val="bg1"/>
              </a:solidFill>
            </a:endParaRPr>
          </a:p>
        </p:txBody>
      </p:sp>
      <p:sp>
        <p:nvSpPr>
          <p:cNvPr id="3" name="TextBox 2"/>
          <p:cNvSpPr txBox="1"/>
          <p:nvPr/>
        </p:nvSpPr>
        <p:spPr>
          <a:xfrm>
            <a:off x="216310" y="2397948"/>
            <a:ext cx="9153834" cy="2554545"/>
          </a:xfrm>
          <a:prstGeom prst="rect">
            <a:avLst/>
          </a:prstGeom>
          <a:noFill/>
        </p:spPr>
        <p:txBody>
          <a:bodyPr wrap="square" rtlCol="0">
            <a:spAutoFit/>
          </a:bodyPr>
          <a:lstStyle/>
          <a:p>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The human population is expected to reach 9.6 billion by 2050 and this will result in increased demands for food. It has been estimated that the global food supply may need to grow by as much as 70% in order to meet these demands (</a:t>
            </a:r>
            <a:r>
              <a:rPr lang="en-US" sz="1600" u="sng" dirty="0">
                <a:solidFill>
                  <a:srgbClr val="1DB5C3"/>
                </a:solidFill>
                <a:effectLst/>
                <a:latin typeface="Georgia" panose="02040502050405020303" pitchFamily="18" charset="0"/>
                <a:ea typeface="Calibri" panose="020F0502020204030204" pitchFamily="34" charset="0"/>
                <a:cs typeface="Arial" panose="020B0604020202020204" pitchFamily="34" charset="0"/>
                <a:hlinkClick r:id="rId3"/>
              </a:rPr>
              <a:t>UN, 2013</a:t>
            </a:r>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 For such growth, it has been predicted that crop supply may have to increase as much as 80–110% (</a:t>
            </a:r>
            <a:r>
              <a:rPr lang="en-US" sz="1600" u="sng" dirty="0">
                <a:solidFill>
                  <a:srgbClr val="1DB5C3"/>
                </a:solidFill>
                <a:effectLst/>
                <a:latin typeface="Georgia" panose="02040502050405020303" pitchFamily="18" charset="0"/>
                <a:ea typeface="Calibri" panose="020F0502020204030204" pitchFamily="34" charset="0"/>
                <a:cs typeface="Arial" panose="020B0604020202020204" pitchFamily="34" charset="0"/>
                <a:hlinkClick r:id="rId4"/>
              </a:rPr>
              <a:t>Ray et al., 2013</a:t>
            </a:r>
            <a:r>
              <a:rPr lang="en-US" sz="1600" dirty="0">
                <a:solidFill>
                  <a:srgbClr val="282828"/>
                </a:solidFill>
                <a:effectLst/>
                <a:latin typeface="Georgia" panose="02040502050405020303" pitchFamily="18" charset="0"/>
                <a:ea typeface="Calibri" panose="020F0502020204030204" pitchFamily="34" charset="0"/>
                <a:cs typeface="Arial" panose="020B0604020202020204" pitchFamily="34" charset="0"/>
              </a:rPr>
              <a:t>). To achieve these yields, the impact of crop disease must be reduced. It has been estimated that at least 10% of global food production is lost to plant diseases </a:t>
            </a:r>
          </a:p>
          <a:p>
            <a:endParaRPr lang="en-US" sz="1600" dirty="0">
              <a:solidFill>
                <a:srgbClr val="282828"/>
              </a:solidFill>
              <a:latin typeface="Georgia" panose="02040502050405020303" pitchFamily="18" charset="0"/>
              <a:cs typeface="Arial" panose="020B0604020202020204" pitchFamily="34" charset="0"/>
            </a:endParaRPr>
          </a:p>
          <a:p>
            <a:r>
              <a:rPr lang="en-US" sz="1600" dirty="0">
                <a:solidFill>
                  <a:srgbClr val="282828"/>
                </a:solidFill>
                <a:latin typeface="Georgia" panose="02040502050405020303" pitchFamily="18" charset="0"/>
                <a:cs typeface="Arial" panose="020B0604020202020204" pitchFamily="34" charset="0"/>
              </a:rPr>
              <a:t>But How Can We Solve Such a Problem Like That ?</a:t>
            </a:r>
          </a:p>
          <a:p>
            <a:endParaRPr lang="en-US" sz="1600" dirty="0">
              <a:solidFill>
                <a:srgbClr val="282828"/>
              </a:solidFill>
              <a:latin typeface="Georgia" panose="02040502050405020303" pitchFamily="18" charset="0"/>
              <a:cs typeface="Arial" panose="020B0604020202020204" pitchFamily="34" charset="0"/>
            </a:endParaRPr>
          </a:p>
          <a:p>
            <a:r>
              <a:rPr lang="en-US" sz="1600" dirty="0">
                <a:solidFill>
                  <a:srgbClr val="282828"/>
                </a:solidFill>
                <a:latin typeface="Georgia" panose="02040502050405020303" pitchFamily="18" charset="0"/>
                <a:cs typeface="Arial" panose="020B0604020202020204" pitchFamily="34" charset="0"/>
              </a:rPr>
              <a:t>and How Can We Reduce The Diseases as much as we can ?</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p:cNvPicPr>
            <a:picLocks noChangeAspect="1"/>
          </p:cNvPicPr>
          <p:nvPr/>
        </p:nvPicPr>
        <p:blipFill>
          <a:blip r:embed="rId2"/>
          <a:stretch>
            <a:fillRect/>
          </a:stretch>
        </p:blipFill>
        <p:spPr>
          <a:xfrm>
            <a:off x="132080" y="1913890"/>
            <a:ext cx="5266055" cy="4453890"/>
          </a:xfrm>
          <a:prstGeom prst="rect">
            <a:avLst/>
          </a:prstGeom>
        </p:spPr>
      </p:pic>
      <p:sp>
        <p:nvSpPr>
          <p:cNvPr id="3" name="TextBox 2"/>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pic>
        <p:nvPicPr>
          <p:cNvPr id="5" name="Picture 4" descr="Graphical user interface, application&#10;&#10;Description automatically generated"/>
          <p:cNvPicPr>
            <a:picLocks noChangeAspect="1"/>
          </p:cNvPicPr>
          <p:nvPr/>
        </p:nvPicPr>
        <p:blipFill>
          <a:blip r:embed="rId3"/>
          <a:stretch>
            <a:fillRect/>
          </a:stretch>
        </p:blipFill>
        <p:spPr>
          <a:xfrm>
            <a:off x="5397911" y="1183300"/>
            <a:ext cx="4373050" cy="5184575"/>
          </a:xfrm>
          <a:prstGeom prst="rect">
            <a:avLst/>
          </a:prstGeom>
        </p:spPr>
      </p:pic>
      <p:sp>
        <p:nvSpPr>
          <p:cNvPr id="6" name="TextBox 5"/>
          <p:cNvSpPr txBox="1"/>
          <p:nvPr/>
        </p:nvSpPr>
        <p:spPr>
          <a:xfrm>
            <a:off x="131863" y="1183299"/>
            <a:ext cx="5266047" cy="584775"/>
          </a:xfrm>
          <a:prstGeom prst="rect">
            <a:avLst/>
          </a:prstGeom>
          <a:noFill/>
        </p:spPr>
        <p:txBody>
          <a:bodyPr wrap="square" rtlCol="0">
            <a:spAutoFit/>
          </a:bodyPr>
          <a:lstStyle/>
          <a:p>
            <a:r>
              <a:rPr lang="en-US" sz="1600" b="0" i="0" dirty="0">
                <a:effectLst/>
                <a:latin typeface="Inter"/>
              </a:rPr>
              <a:t>Dataset consists of 87K RGB images of healthy and diseased crop leaves which is categorized into 38 different classes.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sp>
        <p:nvSpPr>
          <p:cNvPr id="3" name="TextBox 2"/>
          <p:cNvSpPr txBox="1"/>
          <p:nvPr/>
        </p:nvSpPr>
        <p:spPr>
          <a:xfrm>
            <a:off x="229500" y="1079252"/>
            <a:ext cx="5525729" cy="4524315"/>
          </a:xfrm>
          <a:prstGeom prst="rect">
            <a:avLst/>
          </a:prstGeom>
          <a:noFill/>
        </p:spPr>
        <p:txBody>
          <a:bodyPr wrap="square" rtlCol="0">
            <a:spAutoFit/>
          </a:bodyPr>
          <a:lstStyle/>
          <a:p>
            <a:r>
              <a:rPr lang="en-US" sz="1800" b="0" i="0" dirty="0">
                <a:solidFill>
                  <a:srgbClr val="000000"/>
                </a:solidFill>
                <a:effectLst/>
                <a:latin typeface="Gotham SSm A"/>
              </a:rPr>
              <a:t>Most plant diseases – around 85 percent – are caused by fungal or fungal-like organisms.</a:t>
            </a:r>
          </a:p>
          <a:p>
            <a:endParaRPr lang="en-US" sz="1800" dirty="0">
              <a:latin typeface="Gotham SSm A"/>
            </a:endParaRPr>
          </a:p>
          <a:p>
            <a:r>
              <a:rPr lang="en-US" sz="1800" b="0" i="0" dirty="0">
                <a:solidFill>
                  <a:srgbClr val="000000"/>
                </a:solidFill>
                <a:effectLst/>
                <a:latin typeface="Gotham SSm A"/>
              </a:rPr>
              <a:t>A </a:t>
            </a:r>
            <a:r>
              <a:rPr lang="en-US" sz="1800" b="1" i="0" dirty="0">
                <a:solidFill>
                  <a:srgbClr val="000000"/>
                </a:solidFill>
                <a:effectLst/>
                <a:latin typeface="Gotham SSm A"/>
              </a:rPr>
              <a:t>sign</a:t>
            </a:r>
            <a:r>
              <a:rPr lang="en-US" sz="1800" b="0" i="0" dirty="0">
                <a:solidFill>
                  <a:srgbClr val="000000"/>
                </a:solidFill>
                <a:effectLst/>
                <a:latin typeface="Gotham SSm A"/>
              </a:rPr>
              <a:t> of plant disease is physical evidence of the pathogen. For example, fungal fruiting bodies are a sign of disease.</a:t>
            </a:r>
          </a:p>
          <a:p>
            <a:endParaRPr lang="en-US" sz="1800" dirty="0">
              <a:latin typeface="Gotham SSm A"/>
            </a:endParaRPr>
          </a:p>
          <a:p>
            <a:r>
              <a:rPr lang="en-US" sz="1800" b="0" i="0" dirty="0">
                <a:solidFill>
                  <a:srgbClr val="000000"/>
                </a:solidFill>
                <a:effectLst/>
                <a:latin typeface="Gotham SSm A"/>
              </a:rPr>
              <a:t>A </a:t>
            </a:r>
            <a:r>
              <a:rPr lang="en-US" sz="1800" b="1" i="0" dirty="0">
                <a:solidFill>
                  <a:srgbClr val="000000"/>
                </a:solidFill>
                <a:effectLst/>
                <a:latin typeface="Gotham SSm A"/>
              </a:rPr>
              <a:t>symptom</a:t>
            </a:r>
            <a:r>
              <a:rPr lang="en-US" sz="1800" b="0" i="0" dirty="0">
                <a:solidFill>
                  <a:srgbClr val="000000"/>
                </a:solidFill>
                <a:effectLst/>
                <a:latin typeface="Gotham SSm A"/>
              </a:rPr>
              <a:t> of plant disease is a visible effect of disease on the plant. Symptoms may include a detectable change in color, shape or function of the plant as it responds to the pathogen. Leaf wilting is a typical symptom of </a:t>
            </a:r>
            <a:r>
              <a:rPr lang="en-US" sz="1800" b="0" i="0" dirty="0" err="1">
                <a:solidFill>
                  <a:srgbClr val="000000"/>
                </a:solidFill>
                <a:effectLst/>
                <a:latin typeface="Gotham SSm A"/>
              </a:rPr>
              <a:t>verticilium</a:t>
            </a:r>
            <a:r>
              <a:rPr lang="en-US" sz="1800" b="0" i="0" dirty="0">
                <a:solidFill>
                  <a:srgbClr val="000000"/>
                </a:solidFill>
                <a:effectLst/>
                <a:latin typeface="Gotham SSm A"/>
              </a:rPr>
              <a:t> wilt, caused by the fungal plant pathogens</a:t>
            </a:r>
            <a:r>
              <a:rPr lang="en-US" sz="1800" b="0" i="1" dirty="0">
                <a:solidFill>
                  <a:srgbClr val="000000"/>
                </a:solidFill>
                <a:effectLst/>
                <a:latin typeface="Gotham SSm A"/>
              </a:rPr>
              <a:t> ,Verticillium </a:t>
            </a:r>
            <a:r>
              <a:rPr lang="en-US" sz="1800" b="0" i="1" dirty="0" err="1">
                <a:solidFill>
                  <a:srgbClr val="000000"/>
                </a:solidFill>
                <a:effectLst/>
                <a:latin typeface="Gotham SSm A"/>
              </a:rPr>
              <a:t>albo-atrum</a:t>
            </a:r>
            <a:r>
              <a:rPr lang="en-US" sz="1800" b="0" i="1" dirty="0">
                <a:solidFill>
                  <a:srgbClr val="000000"/>
                </a:solidFill>
                <a:effectLst/>
                <a:latin typeface="Gotham SSm A"/>
              </a:rPr>
              <a:t> and V. </a:t>
            </a:r>
            <a:r>
              <a:rPr lang="en-US" sz="1800" b="0" i="1" dirty="0" err="1">
                <a:solidFill>
                  <a:srgbClr val="000000"/>
                </a:solidFill>
                <a:effectLst/>
                <a:latin typeface="Gotham SSm A"/>
              </a:rPr>
              <a:t>dahliae</a:t>
            </a:r>
            <a:r>
              <a:rPr lang="en-US" sz="1800" b="0" i="1" dirty="0">
                <a:solidFill>
                  <a:srgbClr val="000000"/>
                </a:solidFill>
                <a:effectLst/>
                <a:latin typeface="Gotham SSm A"/>
              </a:rPr>
              <a:t>.</a:t>
            </a:r>
            <a:r>
              <a:rPr lang="en-US" sz="1800" b="0" i="0" dirty="0">
                <a:solidFill>
                  <a:srgbClr val="000000"/>
                </a:solidFill>
                <a:effectLst/>
                <a:latin typeface="Gotham SSm A"/>
              </a:rPr>
              <a:t> Common bacterial blight symptoms include brown, necrotic lesions surrounded by a bright yellow halo at the leaf margin or interior of the leaf</a:t>
            </a:r>
            <a:endParaRPr lang="en-US" sz="1800" dirty="0"/>
          </a:p>
        </p:txBody>
      </p:sp>
      <p:pic>
        <p:nvPicPr>
          <p:cNvPr id="5" name="Picture 4" descr="A close up of a leaf&#10;&#10;Description automatically generated with medium confidence"/>
          <p:cNvPicPr>
            <a:picLocks noChangeAspect="1"/>
          </p:cNvPicPr>
          <p:nvPr/>
        </p:nvPicPr>
        <p:blipFill>
          <a:blip r:embed="rId2"/>
          <a:stretch>
            <a:fillRect/>
          </a:stretch>
        </p:blipFill>
        <p:spPr>
          <a:xfrm>
            <a:off x="5755246" y="1809135"/>
            <a:ext cx="3852914" cy="2113935"/>
          </a:xfrm>
          <a:prstGeom prst="rect">
            <a:avLst/>
          </a:prstGeom>
        </p:spPr>
      </p:pic>
      <p:pic>
        <p:nvPicPr>
          <p:cNvPr id="7" name="Picture 6" descr="A close up of a leaf&#10;&#10;Description automatically generated with medium confidence"/>
          <p:cNvPicPr>
            <a:picLocks noChangeAspect="1"/>
          </p:cNvPicPr>
          <p:nvPr/>
        </p:nvPicPr>
        <p:blipFill>
          <a:blip r:embed="rId3"/>
          <a:stretch>
            <a:fillRect/>
          </a:stretch>
        </p:blipFill>
        <p:spPr>
          <a:xfrm>
            <a:off x="5755246" y="4130418"/>
            <a:ext cx="3852914" cy="2004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04" y="167148"/>
            <a:ext cx="8357421" cy="584775"/>
          </a:xfrm>
          <a:prstGeom prst="rect">
            <a:avLst/>
          </a:prstGeom>
          <a:noFill/>
        </p:spPr>
        <p:txBody>
          <a:bodyPr wrap="square" rtlCol="0">
            <a:spAutoFit/>
          </a:bodyPr>
          <a:lstStyle/>
          <a:p>
            <a:r>
              <a:rPr lang="en-US" sz="3200" dirty="0">
                <a:solidFill>
                  <a:schemeClr val="tx1"/>
                </a:solidFill>
              </a:rPr>
              <a:t>Data Exploration &amp; Preprocessing</a:t>
            </a:r>
            <a:r>
              <a:rPr lang="en-US" sz="3200" dirty="0">
                <a:solidFill>
                  <a:schemeClr val="bg1"/>
                </a:solidFill>
              </a:rPr>
              <a:t> and</a:t>
            </a:r>
            <a:endParaRPr lang="en-US" sz="2400" dirty="0">
              <a:solidFill>
                <a:schemeClr val="bg1"/>
              </a:solidFill>
            </a:endParaRPr>
          </a:p>
        </p:txBody>
      </p:sp>
      <p:sp>
        <p:nvSpPr>
          <p:cNvPr id="3" name="TextBox 2"/>
          <p:cNvSpPr txBox="1"/>
          <p:nvPr/>
        </p:nvSpPr>
        <p:spPr>
          <a:xfrm>
            <a:off x="388640" y="1268361"/>
            <a:ext cx="6680754" cy="707886"/>
          </a:xfrm>
          <a:prstGeom prst="rect">
            <a:avLst/>
          </a:prstGeom>
          <a:noFill/>
        </p:spPr>
        <p:txBody>
          <a:bodyPr wrap="square" rtlCol="0">
            <a:spAutoFit/>
          </a:bodyPr>
          <a:lstStyle/>
          <a:p>
            <a:r>
              <a:rPr lang="en-US" sz="2000" b="0" i="0" dirty="0">
                <a:solidFill>
                  <a:srgbClr val="000000"/>
                </a:solidFill>
                <a:effectLst/>
                <a:latin typeface="Gotham SSm A"/>
              </a:rPr>
              <a:t>Here are a few examples of common signs and symptoms of fungal, bacterial and viral plant diseases:</a:t>
            </a:r>
            <a:endParaRPr lang="en-US" sz="2000" dirty="0"/>
          </a:p>
        </p:txBody>
      </p:sp>
      <p:sp>
        <p:nvSpPr>
          <p:cNvPr id="4" name="TextBox 3"/>
          <p:cNvSpPr txBox="1"/>
          <p:nvPr/>
        </p:nvSpPr>
        <p:spPr>
          <a:xfrm>
            <a:off x="129562" y="2212258"/>
            <a:ext cx="3844413" cy="1323439"/>
          </a:xfrm>
          <a:prstGeom prst="rect">
            <a:avLst/>
          </a:prstGeom>
          <a:noFill/>
        </p:spPr>
        <p:txBody>
          <a:bodyPr wrap="square" rtlCol="0">
            <a:spAutoFit/>
          </a:bodyPr>
          <a:lstStyle/>
          <a:p>
            <a:pPr algn="l"/>
            <a:r>
              <a:rPr lang="en-US" sz="1600" b="0" i="0" dirty="0">
                <a:solidFill>
                  <a:srgbClr val="000000"/>
                </a:solidFill>
                <a:effectLst/>
                <a:latin typeface="Gotham SSm A"/>
              </a:rPr>
              <a:t>Fungal disease signs:</a:t>
            </a:r>
          </a:p>
          <a:p>
            <a:pPr algn="l">
              <a:buFont typeface="Arial" panose="020B0604020202020204" pitchFamily="34" charset="0"/>
              <a:buChar char="•"/>
            </a:pPr>
            <a:r>
              <a:rPr lang="en-US" sz="1600" b="0" i="0" dirty="0">
                <a:solidFill>
                  <a:srgbClr val="000000"/>
                </a:solidFill>
                <a:effectLst/>
                <a:latin typeface="Gotham SSm A"/>
              </a:rPr>
              <a:t>  Leaf rust (common leaf rust in corn)</a:t>
            </a:r>
          </a:p>
          <a:p>
            <a:pPr algn="l">
              <a:buFont typeface="Arial" panose="020B0604020202020204" pitchFamily="34" charset="0"/>
              <a:buChar char="•"/>
            </a:pPr>
            <a:r>
              <a:rPr lang="en-US" sz="1600" b="0" i="0" dirty="0">
                <a:solidFill>
                  <a:srgbClr val="000000"/>
                </a:solidFill>
                <a:effectLst/>
                <a:latin typeface="Gotham SSm A"/>
              </a:rPr>
              <a:t>  Stem rust (wheat stem rust)</a:t>
            </a:r>
          </a:p>
          <a:p>
            <a:pPr algn="l">
              <a:buFont typeface="Arial" panose="020B0604020202020204" pitchFamily="34" charset="0"/>
              <a:buChar char="•"/>
            </a:pPr>
            <a:r>
              <a:rPr lang="en-US" sz="1600" b="0" i="0" dirty="0">
                <a:solidFill>
                  <a:srgbClr val="000000"/>
                </a:solidFill>
                <a:effectLst/>
                <a:latin typeface="Gotham SSm A"/>
              </a:rPr>
              <a:t>  Sclerotinia (white mold)</a:t>
            </a:r>
          </a:p>
          <a:p>
            <a:pPr algn="l">
              <a:buFont typeface="Arial" panose="020B0604020202020204" pitchFamily="34" charset="0"/>
              <a:buChar char="•"/>
            </a:pPr>
            <a:r>
              <a:rPr lang="en-US" sz="1600" b="0" i="0" dirty="0">
                <a:solidFill>
                  <a:srgbClr val="000000"/>
                </a:solidFill>
                <a:effectLst/>
                <a:latin typeface="Gotham SSm A"/>
              </a:rPr>
              <a:t>  Powdery mildew</a:t>
            </a:r>
          </a:p>
        </p:txBody>
      </p:sp>
      <p:sp>
        <p:nvSpPr>
          <p:cNvPr id="5" name="TextBox 4"/>
          <p:cNvSpPr txBox="1"/>
          <p:nvPr/>
        </p:nvSpPr>
        <p:spPr>
          <a:xfrm>
            <a:off x="5230179" y="2105561"/>
            <a:ext cx="4330844" cy="1323439"/>
          </a:xfrm>
          <a:prstGeom prst="rect">
            <a:avLst/>
          </a:prstGeom>
          <a:noFill/>
        </p:spPr>
        <p:txBody>
          <a:bodyPr wrap="square" rtlCol="0">
            <a:spAutoFit/>
          </a:bodyPr>
          <a:lstStyle/>
          <a:p>
            <a:pPr algn="l"/>
            <a:r>
              <a:rPr lang="en-US" sz="1600" b="0" i="0" dirty="0">
                <a:solidFill>
                  <a:srgbClr val="000000"/>
                </a:solidFill>
                <a:effectLst/>
                <a:latin typeface="Gotham SSm A"/>
              </a:rPr>
              <a:t>Fungal disease symptoms:</a:t>
            </a:r>
          </a:p>
          <a:p>
            <a:pPr algn="l">
              <a:buFont typeface="Arial" panose="020B0604020202020204" pitchFamily="34" charset="0"/>
              <a:buChar char="•"/>
            </a:pPr>
            <a:r>
              <a:rPr lang="en-US" sz="1600" b="0" i="0" dirty="0">
                <a:solidFill>
                  <a:srgbClr val="000000"/>
                </a:solidFill>
                <a:effectLst/>
                <a:latin typeface="Gotham SSm A"/>
              </a:rPr>
              <a:t>  Birds-eye spot on berries (anthracnose)</a:t>
            </a:r>
          </a:p>
          <a:p>
            <a:pPr algn="l">
              <a:buFont typeface="Arial" panose="020B0604020202020204" pitchFamily="34" charset="0"/>
              <a:buChar char="•"/>
            </a:pPr>
            <a:r>
              <a:rPr lang="en-US" sz="1600" b="0" i="0" dirty="0">
                <a:solidFill>
                  <a:srgbClr val="000000"/>
                </a:solidFill>
                <a:effectLst/>
                <a:latin typeface="Gotham SSm A"/>
              </a:rPr>
              <a:t>  Damping off of seedlings (phytophthora)</a:t>
            </a:r>
          </a:p>
          <a:p>
            <a:pPr algn="l">
              <a:buFont typeface="Arial" panose="020B0604020202020204" pitchFamily="34" charset="0"/>
              <a:buChar char="•"/>
            </a:pPr>
            <a:r>
              <a:rPr lang="en-US" sz="1600" dirty="0">
                <a:latin typeface="Gotham SSm A"/>
              </a:rPr>
              <a:t>  </a:t>
            </a:r>
            <a:r>
              <a:rPr lang="en-US" sz="1600" b="0" i="0" dirty="0">
                <a:solidFill>
                  <a:srgbClr val="000000"/>
                </a:solidFill>
                <a:effectLst/>
                <a:latin typeface="Gotham SSm A"/>
              </a:rPr>
              <a:t>Leaf spot (</a:t>
            </a:r>
            <a:r>
              <a:rPr lang="en-US" sz="1600" b="0" i="0" dirty="0" err="1">
                <a:solidFill>
                  <a:srgbClr val="000000"/>
                </a:solidFill>
                <a:effectLst/>
                <a:latin typeface="Gotham SSm A"/>
              </a:rPr>
              <a:t>septoria</a:t>
            </a:r>
            <a:r>
              <a:rPr lang="en-US" sz="1600" b="0" i="0" dirty="0">
                <a:solidFill>
                  <a:srgbClr val="000000"/>
                </a:solidFill>
                <a:effectLst/>
                <a:latin typeface="Gotham SSm A"/>
              </a:rPr>
              <a:t> brown spot)</a:t>
            </a:r>
          </a:p>
          <a:p>
            <a:pPr algn="l">
              <a:buFont typeface="Arial" panose="020B0604020202020204" pitchFamily="34" charset="0"/>
              <a:buChar char="•"/>
            </a:pPr>
            <a:r>
              <a:rPr lang="en-US" sz="1600" b="0" i="0" dirty="0">
                <a:solidFill>
                  <a:srgbClr val="000000"/>
                </a:solidFill>
                <a:effectLst/>
                <a:latin typeface="Gotham SSm A"/>
              </a:rPr>
              <a:t>  Chlorosis (yellowing of leaves)</a:t>
            </a:r>
          </a:p>
        </p:txBody>
      </p:sp>
      <p:sp>
        <p:nvSpPr>
          <p:cNvPr id="6" name="TextBox 5"/>
          <p:cNvSpPr txBox="1"/>
          <p:nvPr/>
        </p:nvSpPr>
        <p:spPr>
          <a:xfrm>
            <a:off x="68244" y="3665011"/>
            <a:ext cx="5161935" cy="1077218"/>
          </a:xfrm>
          <a:prstGeom prst="rect">
            <a:avLst/>
          </a:prstGeom>
          <a:noFill/>
        </p:spPr>
        <p:txBody>
          <a:bodyPr wrap="square" rtlCol="0">
            <a:spAutoFit/>
          </a:bodyPr>
          <a:lstStyle/>
          <a:p>
            <a:pPr algn="l"/>
            <a:r>
              <a:rPr lang="en-US" sz="1600" b="0" i="0" dirty="0">
                <a:solidFill>
                  <a:srgbClr val="000000"/>
                </a:solidFill>
                <a:effectLst/>
                <a:latin typeface="Gotham SSm A"/>
              </a:rPr>
              <a:t>Bacterial disease signs (difficult to observe, but can include):</a:t>
            </a:r>
          </a:p>
          <a:p>
            <a:pPr algn="l">
              <a:buFont typeface="Arial" panose="020B0604020202020204" pitchFamily="34" charset="0"/>
              <a:buChar char="•"/>
            </a:pPr>
            <a:r>
              <a:rPr lang="en-US" sz="1600" b="0" i="0" dirty="0">
                <a:solidFill>
                  <a:srgbClr val="000000"/>
                </a:solidFill>
                <a:effectLst/>
                <a:latin typeface="Gotham SSm A"/>
              </a:rPr>
              <a:t>  Bacterial ooze</a:t>
            </a:r>
          </a:p>
          <a:p>
            <a:pPr algn="l">
              <a:buFont typeface="Arial" panose="020B0604020202020204" pitchFamily="34" charset="0"/>
              <a:buChar char="•"/>
            </a:pPr>
            <a:r>
              <a:rPr lang="en-US" sz="1600" b="0" i="0" dirty="0">
                <a:solidFill>
                  <a:srgbClr val="000000"/>
                </a:solidFill>
                <a:effectLst/>
                <a:latin typeface="Gotham SSm A"/>
              </a:rPr>
              <a:t>  Water-soaked lesions</a:t>
            </a:r>
          </a:p>
          <a:p>
            <a:pPr algn="l">
              <a:buFont typeface="Arial" panose="020B0604020202020204" pitchFamily="34" charset="0"/>
              <a:buChar char="•"/>
            </a:pPr>
            <a:r>
              <a:rPr lang="en-US" sz="1600" b="0" i="0" dirty="0">
                <a:solidFill>
                  <a:srgbClr val="000000"/>
                </a:solidFill>
                <a:effectLst/>
                <a:latin typeface="Gotham SSm A"/>
              </a:rPr>
              <a:t>  Bacterial streaming in water from a cut stem</a:t>
            </a:r>
          </a:p>
        </p:txBody>
      </p:sp>
      <p:sp>
        <p:nvSpPr>
          <p:cNvPr id="7" name="TextBox 6"/>
          <p:cNvSpPr txBox="1"/>
          <p:nvPr/>
        </p:nvSpPr>
        <p:spPr>
          <a:xfrm>
            <a:off x="5291497" y="3650978"/>
            <a:ext cx="4541520" cy="1322070"/>
          </a:xfrm>
          <a:prstGeom prst="rect">
            <a:avLst/>
          </a:prstGeom>
          <a:noFill/>
        </p:spPr>
        <p:txBody>
          <a:bodyPr wrap="square" rtlCol="0">
            <a:spAutoFit/>
          </a:bodyPr>
          <a:lstStyle/>
          <a:p>
            <a:pPr algn="l"/>
            <a:r>
              <a:rPr lang="en-US" sz="1600" b="0" i="0" dirty="0">
                <a:solidFill>
                  <a:srgbClr val="000000"/>
                </a:solidFill>
                <a:effectLst/>
                <a:latin typeface="Gotham SSm A"/>
              </a:rPr>
              <a:t>Bacterial disease symptoms:</a:t>
            </a:r>
          </a:p>
          <a:p>
            <a:pPr algn="l">
              <a:buFont typeface="Arial" panose="020B0604020202020204" pitchFamily="34" charset="0"/>
              <a:buChar char="•"/>
            </a:pPr>
            <a:r>
              <a:rPr lang="en-US" sz="1600" b="0" i="0" dirty="0">
                <a:solidFill>
                  <a:srgbClr val="000000"/>
                </a:solidFill>
                <a:effectLst/>
                <a:latin typeface="Gotham SSm A"/>
              </a:rPr>
              <a:t>  Leaf spot with yellow halo</a:t>
            </a:r>
          </a:p>
          <a:p>
            <a:pPr algn="l">
              <a:buFont typeface="Arial" panose="020B0604020202020204" pitchFamily="34" charset="0"/>
              <a:buChar char="•"/>
            </a:pPr>
            <a:r>
              <a:rPr lang="en-US" sz="1600" b="0" i="0" dirty="0">
                <a:solidFill>
                  <a:srgbClr val="000000"/>
                </a:solidFill>
                <a:effectLst/>
                <a:latin typeface="Gotham SSm A"/>
              </a:rPr>
              <a:t>  Fruit spot</a:t>
            </a:r>
          </a:p>
          <a:p>
            <a:pPr algn="l">
              <a:buFont typeface="Arial" panose="020B0604020202020204" pitchFamily="34" charset="0"/>
              <a:buChar char="•"/>
            </a:pPr>
            <a:r>
              <a:rPr lang="en-US" sz="1600" b="0" i="0" dirty="0">
                <a:solidFill>
                  <a:srgbClr val="000000"/>
                </a:solidFill>
                <a:effectLst/>
                <a:latin typeface="Gotham SSm A"/>
              </a:rPr>
              <a:t>  Canker</a:t>
            </a:r>
          </a:p>
          <a:p>
            <a:pPr algn="l">
              <a:buFont typeface="Arial" panose="020B0604020202020204" pitchFamily="34" charset="0"/>
              <a:buChar char="•"/>
            </a:pPr>
            <a:r>
              <a:rPr lang="en-US" sz="1600" b="0" i="0" dirty="0">
                <a:solidFill>
                  <a:srgbClr val="000000"/>
                </a:solidFill>
                <a:effectLst/>
                <a:latin typeface="Gotham SSm A"/>
              </a:rPr>
              <a:t>  Crown gall</a:t>
            </a:r>
          </a:p>
        </p:txBody>
      </p:sp>
      <p:sp>
        <p:nvSpPr>
          <p:cNvPr id="8" name="TextBox 7"/>
          <p:cNvSpPr txBox="1"/>
          <p:nvPr/>
        </p:nvSpPr>
        <p:spPr>
          <a:xfrm>
            <a:off x="129562" y="5103731"/>
            <a:ext cx="4330844" cy="584775"/>
          </a:xfrm>
          <a:prstGeom prst="rect">
            <a:avLst/>
          </a:prstGeom>
          <a:noFill/>
        </p:spPr>
        <p:txBody>
          <a:bodyPr wrap="square" rtlCol="0">
            <a:spAutoFit/>
          </a:bodyPr>
          <a:lstStyle/>
          <a:p>
            <a:pPr algn="l"/>
            <a:r>
              <a:rPr lang="en-US" sz="1600" b="0" i="0" dirty="0">
                <a:solidFill>
                  <a:srgbClr val="000000"/>
                </a:solidFill>
                <a:effectLst/>
                <a:latin typeface="Gotham SSm A"/>
              </a:rPr>
              <a:t>Viral disease signs:</a:t>
            </a:r>
          </a:p>
          <a:p>
            <a:pPr algn="l">
              <a:buFont typeface="Arial" panose="020B0604020202020204" pitchFamily="34" charset="0"/>
              <a:buChar char="•"/>
            </a:pPr>
            <a:r>
              <a:rPr lang="en-US" sz="1600" b="0" i="0" dirty="0">
                <a:solidFill>
                  <a:srgbClr val="000000"/>
                </a:solidFill>
                <a:effectLst/>
                <a:latin typeface="Gotham SSm A"/>
              </a:rPr>
              <a:t>  None – the viruses themselves can’t be seen</a:t>
            </a:r>
          </a:p>
        </p:txBody>
      </p:sp>
      <p:sp>
        <p:nvSpPr>
          <p:cNvPr id="9" name="TextBox 8"/>
          <p:cNvSpPr txBox="1"/>
          <p:nvPr/>
        </p:nvSpPr>
        <p:spPr>
          <a:xfrm>
            <a:off x="5291497" y="5103731"/>
            <a:ext cx="4330844" cy="1323439"/>
          </a:xfrm>
          <a:prstGeom prst="rect">
            <a:avLst/>
          </a:prstGeom>
          <a:noFill/>
        </p:spPr>
        <p:txBody>
          <a:bodyPr wrap="square" rtlCol="0">
            <a:spAutoFit/>
          </a:bodyPr>
          <a:lstStyle/>
          <a:p>
            <a:pPr algn="l"/>
            <a:r>
              <a:rPr lang="en-US" sz="1600" b="0" i="0" dirty="0">
                <a:solidFill>
                  <a:srgbClr val="000000"/>
                </a:solidFill>
                <a:effectLst/>
                <a:latin typeface="Gotham SSm A"/>
              </a:rPr>
              <a:t>Viral disease symptoms:</a:t>
            </a:r>
          </a:p>
          <a:p>
            <a:pPr algn="l">
              <a:buFont typeface="Arial" panose="020B0604020202020204" pitchFamily="34" charset="0"/>
              <a:buChar char="•"/>
            </a:pPr>
            <a:r>
              <a:rPr lang="en-US" sz="1600" b="0" i="0" dirty="0">
                <a:solidFill>
                  <a:srgbClr val="000000"/>
                </a:solidFill>
                <a:effectLst/>
                <a:latin typeface="Gotham SSm A"/>
              </a:rPr>
              <a:t>  Mosaic leaf pattern</a:t>
            </a:r>
          </a:p>
          <a:p>
            <a:pPr algn="l">
              <a:buFont typeface="Arial" panose="020B0604020202020204" pitchFamily="34" charset="0"/>
              <a:buChar char="•"/>
            </a:pPr>
            <a:r>
              <a:rPr lang="en-US" sz="1600" b="0" i="0" dirty="0">
                <a:solidFill>
                  <a:srgbClr val="000000"/>
                </a:solidFill>
                <a:effectLst/>
                <a:latin typeface="Gotham SSm A"/>
              </a:rPr>
              <a:t>  Crinkled leaves</a:t>
            </a:r>
          </a:p>
          <a:p>
            <a:pPr algn="l">
              <a:buFont typeface="Arial" panose="020B0604020202020204" pitchFamily="34" charset="0"/>
              <a:buChar char="•"/>
            </a:pPr>
            <a:r>
              <a:rPr lang="en-US" sz="1600" b="0" i="0" dirty="0">
                <a:solidFill>
                  <a:srgbClr val="000000"/>
                </a:solidFill>
                <a:effectLst/>
                <a:latin typeface="Gotham SSm A"/>
              </a:rPr>
              <a:t>  Yellowed leaves</a:t>
            </a:r>
          </a:p>
          <a:p>
            <a:pPr algn="l">
              <a:buFont typeface="Arial" panose="020B0604020202020204" pitchFamily="34" charset="0"/>
              <a:buChar char="•"/>
            </a:pPr>
            <a:r>
              <a:rPr lang="en-US" sz="1600" b="0" i="0" dirty="0">
                <a:solidFill>
                  <a:srgbClr val="000000"/>
                </a:solidFill>
                <a:effectLst/>
                <a:latin typeface="Gotham SSm A"/>
              </a:rPr>
              <a:t>  Plant stunting</a:t>
            </a:r>
          </a:p>
        </p:txBody>
      </p:sp>
    </p:spTree>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1340</Words>
  <Application>Microsoft Office PowerPoint</Application>
  <PresentationFormat>Custom</PresentationFormat>
  <Paragraphs>169</Paragraphs>
  <Slides>33</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Cairo Black</vt:lpstr>
      <vt:lpstr>Calibri</vt:lpstr>
      <vt:lpstr>Bahnschrift</vt:lpstr>
      <vt:lpstr>Gotham SSm A</vt:lpstr>
      <vt:lpstr>zeitung</vt:lpstr>
      <vt:lpstr>Inter</vt:lpstr>
      <vt:lpstr>Georgia</vt:lpstr>
      <vt:lpstr>Helvetica Neue</vt:lpstr>
      <vt:lpstr>Arial</vt:lpstr>
      <vt:lpstr>Malgun Gothic</vt:lpstr>
      <vt:lpstr>Cairo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Youssef Abdel Mottaleb</cp:lastModifiedBy>
  <cp:revision>7</cp:revision>
  <dcterms:created xsi:type="dcterms:W3CDTF">2019-08-14T11:07:00Z</dcterms:created>
  <dcterms:modified xsi:type="dcterms:W3CDTF">2022-11-16T17:51:07Z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ICV">
    <vt:lpwstr>BEFC36718CBC4676988C63A65054F1E6</vt:lpwstr>
  </property>
  <property fmtid="{D5CDD505-2E9C-101B-9397-08002B2CF9AE}" pid="4" name="KSOProductBuildVer">
    <vt:lpwstr>1033-11.2.0.11380</vt:lpwstr>
  </property>
</Properties>
</file>